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72" r:id="rId2"/>
    <p:sldId id="309" r:id="rId3"/>
    <p:sldId id="288" r:id="rId4"/>
    <p:sldId id="274" r:id="rId5"/>
    <p:sldId id="275" r:id="rId6"/>
    <p:sldId id="276" r:id="rId7"/>
    <p:sldId id="27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006600"/>
    <a:srgbClr val="CC3300"/>
    <a:srgbClr val="006666"/>
    <a:srgbClr val="CC6600"/>
    <a:srgbClr val="800080"/>
    <a:srgbClr val="009999"/>
    <a:srgbClr val="008080"/>
    <a:srgbClr val="FF99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7EF1F-4443-4034-8D78-FD3FA27604D4}" type="datetimeFigureOut">
              <a:rPr lang="en-US" smtClean="0"/>
              <a:pPr/>
              <a:t>12/23/2013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C8A50-F8F5-4373-AD49-C40DE058D4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896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2462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6117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2007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0919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4425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18849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C8A50-F8F5-4373-AD49-C40DE058D4E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750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12/23/2013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12/23/2013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12/23/2013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12/23/2013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12/23/2013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12/23/2013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12/23/2013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12/23/2013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12/23/2013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12/23/2013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A617D-D1B8-42E5-9EBD-6D544BD9A881}" type="datetimeFigureOut">
              <a:rPr lang="en-US" smtClean="0"/>
              <a:pPr/>
              <a:t>12/23/2013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BA617D-D1B8-42E5-9EBD-6D544BD9A881}" type="datetimeFigureOut">
              <a:rPr lang="en-US" smtClean="0"/>
              <a:pPr/>
              <a:t>12/23/2013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994F637-4C5A-4B58-93B8-4B62B62D55D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438400"/>
            <a:ext cx="7772400" cy="1362456"/>
          </a:xfrm>
        </p:spPr>
        <p:txBody>
          <a:bodyPr/>
          <a:lstStyle/>
          <a:p>
            <a:pPr algn="ctr"/>
            <a:r>
              <a:rPr lang="en-US" dirty="0" smtClean="0"/>
              <a:t>Forces and Resultant Force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Force: A Vector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61563"/>
            <a:ext cx="8839200" cy="5105400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Forces are specified using two quantities: the magnitude and the direction of the force.</a:t>
            </a:r>
          </a:p>
          <a:p>
            <a:pPr>
              <a:buFont typeface="Wingdings" pitchFamily="2" charset="2"/>
              <a:buChar char="§"/>
            </a:pP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In polar form,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F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=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e</a:t>
            </a:r>
            <a:r>
              <a:rPr lang="en-US" baseline="-25000" dirty="0" smtClean="0">
                <a:solidFill>
                  <a:schemeClr val="accent2">
                    <a:lumMod val="50000"/>
                  </a:schemeClr>
                </a:solidFill>
              </a:rPr>
              <a:t>r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F</a:t>
            </a:r>
            <a:r>
              <a:rPr lang="en-US" baseline="-25000" dirty="0" smtClean="0">
                <a:solidFill>
                  <a:schemeClr val="accent2">
                    <a:lumMod val="50000"/>
                  </a:schemeClr>
                </a:solidFill>
              </a:rPr>
              <a:t>r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+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e</a:t>
            </a:r>
            <a:r>
              <a:rPr lang="el-GR" baseline="-25000" dirty="0" smtClean="0">
                <a:solidFill>
                  <a:schemeClr val="accent2">
                    <a:lumMod val="50000"/>
                  </a:schemeClr>
                </a:solidFill>
              </a:rPr>
              <a:t>θ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F</a:t>
            </a:r>
            <a:r>
              <a:rPr lang="el-GR" baseline="-25000" dirty="0">
                <a:solidFill>
                  <a:schemeClr val="accent2">
                    <a:lumMod val="50000"/>
                  </a:schemeClr>
                </a:solidFill>
              </a:rPr>
              <a:t> θ</a:t>
            </a:r>
            <a:endParaRPr lang="en-US" baseline="-25000" dirty="0" smtClean="0">
              <a:solidFill>
                <a:schemeClr val="accent2">
                  <a:lumMod val="50000"/>
                </a:schemeClr>
              </a:solidFill>
              <a:latin typeface="Cambria Math"/>
              <a:ea typeface="Cambria Math"/>
            </a:endParaRPr>
          </a:p>
          <a:p>
            <a:pPr marL="0" indent="0">
              <a:lnSpc>
                <a:spcPct val="70000"/>
              </a:lnSpc>
              <a:spcBef>
                <a:spcPts val="0"/>
              </a:spcBef>
              <a:buNone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Cambria Math"/>
                <a:ea typeface="Cambria Math"/>
              </a:rPr>
              <a:t>	</a:t>
            </a:r>
            <a:endParaRPr lang="en-US" sz="1400" dirty="0" smtClean="0">
              <a:solidFill>
                <a:schemeClr val="accent2">
                  <a:lumMod val="50000"/>
                </a:schemeClr>
              </a:solidFill>
              <a:latin typeface="Cambria Math"/>
              <a:ea typeface="Cambria Math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Cambria Math"/>
                <a:ea typeface="Cambria Math"/>
              </a:rPr>
              <a:t>		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ambria Math"/>
                <a:ea typeface="Cambria Math"/>
              </a:rPr>
              <a:t>F = magnitude (Newtons, N or lbs)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ambria Math"/>
                <a:ea typeface="Cambria Math"/>
              </a:rPr>
              <a:t>                             	</a:t>
            </a:r>
            <a:r>
              <a:rPr lang="el-GR" dirty="0" smtClean="0">
                <a:solidFill>
                  <a:schemeClr val="accent2">
                    <a:lumMod val="50000"/>
                  </a:schemeClr>
                </a:solidFill>
                <a:latin typeface="Cambria Math"/>
                <a:ea typeface="Cambria Math"/>
              </a:rPr>
              <a:t>θ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ambria Math"/>
                <a:ea typeface="Cambria Math"/>
              </a:rPr>
              <a:t> = direction (degrees  or rad)</a:t>
            </a:r>
          </a:p>
          <a:p>
            <a:pPr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  <a:latin typeface="Cambria Math"/>
              <a:ea typeface="Cambria Math"/>
            </a:endParaRP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ambria Math"/>
                <a:ea typeface="Cambria Math"/>
              </a:rPr>
              <a:t>In rectangular form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Cambria Math"/>
                <a:ea typeface="Cambria Math"/>
              </a:rPr>
              <a:t>F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ambria Math"/>
                <a:ea typeface="Cambria Math"/>
              </a:rPr>
              <a:t>=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Cambria Math"/>
                <a:ea typeface="Cambria Math"/>
              </a:rPr>
              <a:t>i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ambria Math"/>
                <a:ea typeface="Cambria Math"/>
              </a:rPr>
              <a:t>F</a:t>
            </a:r>
            <a:r>
              <a:rPr lang="en-US" baseline="-25000" dirty="0" smtClean="0">
                <a:solidFill>
                  <a:schemeClr val="accent2">
                    <a:lumMod val="50000"/>
                  </a:schemeClr>
                </a:solidFill>
                <a:latin typeface="Cambria Math"/>
                <a:ea typeface="Cambria Math"/>
              </a:rPr>
              <a:t>x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ambria Math"/>
                <a:ea typeface="Cambria Math"/>
              </a:rPr>
              <a:t> +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Cambria Math"/>
                <a:ea typeface="Cambria Math"/>
              </a:rPr>
              <a:t>j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ambria Math"/>
                <a:ea typeface="Cambria Math"/>
              </a:rPr>
              <a:t>F</a:t>
            </a:r>
            <a:r>
              <a:rPr lang="en-US" baseline="-25000" dirty="0" smtClean="0">
                <a:solidFill>
                  <a:schemeClr val="accent2">
                    <a:lumMod val="50000"/>
                  </a:schemeClr>
                </a:solidFill>
                <a:latin typeface="Cambria Math"/>
                <a:ea typeface="Cambria Math"/>
              </a:rPr>
              <a:t>y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ambria Math"/>
                <a:ea typeface="Cambria Math"/>
              </a:rPr>
              <a:t>  =   F</a:t>
            </a:r>
            <a:r>
              <a:rPr lang="en-US" baseline="-25000" dirty="0" smtClean="0">
                <a:solidFill>
                  <a:schemeClr val="accent2">
                    <a:lumMod val="50000"/>
                  </a:schemeClr>
                </a:solidFill>
                <a:latin typeface="Cambria Math"/>
                <a:ea typeface="Cambria Math"/>
              </a:rPr>
              <a:t>x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ambria Math"/>
                <a:ea typeface="Cambria Math"/>
              </a:rPr>
              <a:t>      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ambria Math"/>
                <a:ea typeface="Cambria Math"/>
              </a:rPr>
              <a:t>                                                                           F</a:t>
            </a:r>
            <a:r>
              <a:rPr lang="en-US" baseline="-25000" dirty="0" smtClean="0">
                <a:solidFill>
                  <a:schemeClr val="accent2">
                    <a:lumMod val="50000"/>
                  </a:schemeClr>
                </a:solidFill>
                <a:latin typeface="Cambria Math"/>
                <a:ea typeface="Cambria Math"/>
              </a:rPr>
              <a:t>y</a:t>
            </a:r>
            <a:endParaRPr lang="en-US" baseline="-25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Double Bracket 10"/>
          <p:cNvSpPr/>
          <p:nvPr/>
        </p:nvSpPr>
        <p:spPr>
          <a:xfrm>
            <a:off x="4724400" y="5562600"/>
            <a:ext cx="533400" cy="914400"/>
          </a:xfrm>
          <a:prstGeom prst="bracketPair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2819400" y="2286000"/>
            <a:ext cx="4124457" cy="1846144"/>
            <a:chOff x="3048000" y="2286000"/>
            <a:chExt cx="4124457" cy="1846144"/>
          </a:xfrm>
        </p:grpSpPr>
        <p:cxnSp>
          <p:nvCxnSpPr>
            <p:cNvPr id="5" name="Straight Connector 4"/>
            <p:cNvCxnSpPr/>
            <p:nvPr/>
          </p:nvCxnSpPr>
          <p:spPr>
            <a:xfrm rot="5400000">
              <a:off x="2652510" y="3200937"/>
              <a:ext cx="14478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3376410" y="3924837"/>
              <a:ext cx="249099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V="1">
              <a:off x="3376410" y="3162837"/>
              <a:ext cx="1447800" cy="762000"/>
            </a:xfrm>
            <a:prstGeom prst="straightConnector1">
              <a:avLst/>
            </a:prstGeom>
            <a:ln w="25400">
              <a:solidFill>
                <a:srgbClr val="00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5222884" y="2477037"/>
              <a:ext cx="194957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006600"/>
                  </a:solidFill>
                </a:rPr>
                <a:t>F: magnitude</a:t>
              </a:r>
              <a:endParaRPr lang="en-US" sz="2400" dirty="0">
                <a:solidFill>
                  <a:srgbClr val="0066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924837" y="3543837"/>
              <a:ext cx="17035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006600"/>
                  </a:solidFill>
                </a:rPr>
                <a:t>θ: direction</a:t>
              </a:r>
              <a:endParaRPr lang="en-US" sz="2400" dirty="0">
                <a:solidFill>
                  <a:srgbClr val="006600"/>
                </a:solidFill>
              </a:endParaRPr>
            </a:p>
          </p:txBody>
        </p:sp>
        <p:sp>
          <p:nvSpPr>
            <p:cNvPr id="15" name="Arc 14"/>
            <p:cNvSpPr/>
            <p:nvPr/>
          </p:nvSpPr>
          <p:spPr>
            <a:xfrm>
              <a:off x="3693015" y="3721995"/>
              <a:ext cx="76200" cy="381000"/>
            </a:xfrm>
            <a:prstGeom prst="arc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867400" y="3670479"/>
              <a:ext cx="381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accent2">
                      <a:lumMod val="50000"/>
                    </a:schemeClr>
                  </a:solidFill>
                </a:rPr>
                <a:t>x</a:t>
              </a:r>
              <a:endParaRPr lang="en-US" sz="24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048000" y="2286000"/>
              <a:ext cx="381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accent2">
                      <a:lumMod val="50000"/>
                    </a:schemeClr>
                  </a:solidFill>
                </a:rPr>
                <a:t>y</a:t>
              </a:r>
              <a:endParaRPr lang="en-US" sz="24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2838062" y="54864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^</a:t>
            </a:r>
            <a:endParaRPr lang="en-US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72476" y="3953069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^</a:t>
            </a:r>
            <a:endParaRPr lang="en-US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4099249" y="3049922"/>
            <a:ext cx="147570" cy="302029"/>
          </a:xfrm>
          <a:prstGeom prst="straightConnector1">
            <a:avLst/>
          </a:prstGeom>
          <a:ln w="2540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613284" y="2928183"/>
            <a:ext cx="7993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6600"/>
                </a:solidFill>
              </a:rPr>
              <a:t>e</a:t>
            </a:r>
            <a:r>
              <a:rPr lang="en-US" sz="2400" baseline="-25000" dirty="0" smtClean="0">
                <a:solidFill>
                  <a:srgbClr val="006600"/>
                </a:solidFill>
              </a:rPr>
              <a:t>r</a:t>
            </a:r>
            <a:r>
              <a:rPr lang="en-US" sz="2400" dirty="0" smtClean="0">
                <a:solidFill>
                  <a:srgbClr val="006600"/>
                </a:solidFill>
              </a:rPr>
              <a:t>,F</a:t>
            </a:r>
            <a:r>
              <a:rPr lang="en-US" sz="2400" baseline="-25000" dirty="0" smtClean="0">
                <a:solidFill>
                  <a:srgbClr val="006600"/>
                </a:solidFill>
              </a:rPr>
              <a:t>r</a:t>
            </a:r>
            <a:r>
              <a:rPr lang="en-US" sz="2400" dirty="0" smtClean="0">
                <a:solidFill>
                  <a:srgbClr val="006600"/>
                </a:solidFill>
              </a:rPr>
              <a:t> </a:t>
            </a:r>
            <a:endParaRPr lang="en-US" sz="2400" dirty="0">
              <a:solidFill>
                <a:srgbClr val="0066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40615" y="2588257"/>
            <a:ext cx="926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6600"/>
                </a:solidFill>
              </a:rPr>
              <a:t>e</a:t>
            </a:r>
            <a:r>
              <a:rPr lang="el-GR" sz="2400" baseline="-25000" dirty="0" smtClean="0">
                <a:solidFill>
                  <a:srgbClr val="006600"/>
                </a:solidFill>
              </a:rPr>
              <a:t>θ</a:t>
            </a:r>
            <a:r>
              <a:rPr lang="en-US" sz="2400" dirty="0" smtClean="0">
                <a:solidFill>
                  <a:srgbClr val="006600"/>
                </a:solidFill>
              </a:rPr>
              <a:t>,F</a:t>
            </a:r>
            <a:r>
              <a:rPr lang="el-GR" sz="2400" baseline="-25000" dirty="0">
                <a:solidFill>
                  <a:srgbClr val="006600"/>
                </a:solidFill>
              </a:rPr>
              <a:t> θ</a:t>
            </a:r>
            <a:r>
              <a:rPr lang="en-US" sz="2400" dirty="0" smtClean="0">
                <a:solidFill>
                  <a:srgbClr val="006600"/>
                </a:solidFill>
              </a:rPr>
              <a:t> </a:t>
            </a:r>
            <a:endParaRPr lang="en-US" sz="2400" dirty="0">
              <a:solidFill>
                <a:srgbClr val="006600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5979285" y="3927099"/>
            <a:ext cx="345315" cy="1"/>
          </a:xfrm>
          <a:prstGeom prst="straightConnector1">
            <a:avLst/>
          </a:prstGeom>
          <a:ln w="2540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324600" y="3676425"/>
            <a:ext cx="7048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6600"/>
                </a:solidFill>
              </a:rPr>
              <a:t>i</a:t>
            </a:r>
            <a:r>
              <a:rPr lang="en-US" sz="2400" dirty="0" smtClean="0">
                <a:solidFill>
                  <a:srgbClr val="006600"/>
                </a:solidFill>
              </a:rPr>
              <a:t>,F</a:t>
            </a:r>
            <a:r>
              <a:rPr lang="en-US" sz="2400" baseline="-25000" dirty="0" smtClean="0">
                <a:solidFill>
                  <a:srgbClr val="006600"/>
                </a:solidFill>
              </a:rPr>
              <a:t>x</a:t>
            </a:r>
            <a:r>
              <a:rPr lang="en-US" sz="2400" dirty="0" smtClean="0">
                <a:solidFill>
                  <a:srgbClr val="006600"/>
                </a:solidFill>
              </a:rPr>
              <a:t> </a:t>
            </a:r>
            <a:endParaRPr lang="en-US" sz="2400" dirty="0">
              <a:solidFill>
                <a:srgbClr val="00660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rot="16200000" flipV="1">
            <a:off x="2569469" y="2566613"/>
            <a:ext cx="345315" cy="1"/>
          </a:xfrm>
          <a:prstGeom prst="straightConnector1">
            <a:avLst/>
          </a:prstGeom>
          <a:ln w="2540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389723" y="2748201"/>
            <a:ext cx="7048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6600"/>
                </a:solidFill>
              </a:rPr>
              <a:t>j</a:t>
            </a:r>
            <a:r>
              <a:rPr lang="en-US" sz="2400" dirty="0" smtClean="0">
                <a:solidFill>
                  <a:srgbClr val="006600"/>
                </a:solidFill>
              </a:rPr>
              <a:t>,F</a:t>
            </a:r>
            <a:r>
              <a:rPr lang="en-US" sz="2400" baseline="-25000" dirty="0" smtClean="0">
                <a:solidFill>
                  <a:srgbClr val="006600"/>
                </a:solidFill>
              </a:rPr>
              <a:t>y</a:t>
            </a:r>
            <a:r>
              <a:rPr lang="en-US" sz="2400" dirty="0" smtClean="0">
                <a:solidFill>
                  <a:srgbClr val="006600"/>
                </a:solidFill>
              </a:rPr>
              <a:t> </a:t>
            </a:r>
            <a:endParaRPr lang="en-US" sz="24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313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Quick Review of Basic Trig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447800" y="2743200"/>
            <a:ext cx="3179670" cy="2045732"/>
            <a:chOff x="2382930" y="2819400"/>
            <a:chExt cx="3179670" cy="2045732"/>
          </a:xfrm>
        </p:grpSpPr>
        <p:cxnSp>
          <p:nvCxnSpPr>
            <p:cNvPr id="6" name="Straight Connector 5"/>
            <p:cNvCxnSpPr/>
            <p:nvPr/>
          </p:nvCxnSpPr>
          <p:spPr>
            <a:xfrm flipV="1">
              <a:off x="2438400" y="2819400"/>
              <a:ext cx="2590800" cy="1524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438400" y="4343400"/>
              <a:ext cx="25908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4267200" y="3581400"/>
              <a:ext cx="152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Arc 13"/>
            <p:cNvSpPr/>
            <p:nvPr/>
          </p:nvSpPr>
          <p:spPr>
            <a:xfrm rot="1506384">
              <a:off x="2382930" y="4079096"/>
              <a:ext cx="685800" cy="609600"/>
            </a:xfrm>
            <a:prstGeom prst="arc">
              <a:avLst>
                <a:gd name="adj1" fmla="val 16200000"/>
                <a:gd name="adj2" fmla="val 19763096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982531" y="4001037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 smtClean="0"/>
                <a:t>α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733800" y="4495800"/>
              <a:ext cx="381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x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181600" y="3352800"/>
              <a:ext cx="381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y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581400" y="3124200"/>
              <a:ext cx="381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</a:t>
              </a:r>
              <a:endParaRPr lang="en-US" dirty="0"/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2438400" y="4495800"/>
              <a:ext cx="2590800" cy="158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rot="5400000">
              <a:off x="4420394" y="3581400"/>
              <a:ext cx="1523206" cy="794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5715000" y="2819400"/>
            <a:ext cx="1905000" cy="2366665"/>
            <a:chOff x="6172200" y="2971800"/>
            <a:chExt cx="1905000" cy="2366665"/>
          </a:xfrm>
        </p:grpSpPr>
        <p:sp>
          <p:nvSpPr>
            <p:cNvPr id="29" name="TextBox 28"/>
            <p:cNvSpPr txBox="1"/>
            <p:nvPr/>
          </p:nvSpPr>
          <p:spPr>
            <a:xfrm>
              <a:off x="6172200" y="3657600"/>
              <a:ext cx="1905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sin(</a:t>
              </a:r>
              <a:r>
                <a:rPr lang="el-GR" sz="2400" dirty="0" smtClean="0">
                  <a:latin typeface="Arial" pitchFamily="34" charset="0"/>
                  <a:cs typeface="Arial" pitchFamily="34" charset="0"/>
                </a:rPr>
                <a:t>α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) = y/h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172200" y="4267200"/>
              <a:ext cx="1905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cos(</a:t>
              </a:r>
              <a:r>
                <a:rPr lang="el-GR" sz="2400" dirty="0" smtClean="0">
                  <a:latin typeface="Arial" pitchFamily="34" charset="0"/>
                  <a:cs typeface="Arial" pitchFamily="34" charset="0"/>
                </a:rPr>
                <a:t>α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) = x/h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172200" y="4876800"/>
              <a:ext cx="1905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tan(</a:t>
              </a:r>
              <a:r>
                <a:rPr lang="el-GR" sz="2400" dirty="0" smtClean="0">
                  <a:latin typeface="Arial" pitchFamily="34" charset="0"/>
                  <a:cs typeface="Arial" pitchFamily="34" charset="0"/>
                </a:rPr>
                <a:t>α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) = y/x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172200" y="2971800"/>
              <a:ext cx="1905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x</a:t>
              </a:r>
              <a:r>
                <a:rPr lang="en-US" sz="2400" baseline="30000" dirty="0" smtClean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+ y</a:t>
              </a:r>
              <a:r>
                <a:rPr lang="en-US" sz="2400" baseline="30000" dirty="0" smtClean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= h</a:t>
              </a:r>
              <a:r>
                <a:rPr lang="en-US" sz="2400" baseline="30000" dirty="0" smtClean="0">
                  <a:latin typeface="Arial" pitchFamily="34" charset="0"/>
                  <a:cs typeface="Arial" pitchFamily="34" charset="0"/>
                </a:rPr>
                <a:t>2</a:t>
              </a:r>
              <a:endParaRPr lang="en-US" sz="2400" baseline="300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Force Conversions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86000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Polar to Rectangular:</a:t>
            </a:r>
          </a:p>
          <a:p>
            <a:pPr>
              <a:buNone/>
            </a:pPr>
            <a:endParaRPr lang="en-US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			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Fx = Fcos(</a:t>
            </a:r>
            <a:r>
              <a:rPr lang="el-GR" dirty="0" smtClean="0">
                <a:solidFill>
                  <a:schemeClr val="accent2">
                    <a:lumMod val="50000"/>
                  </a:schemeClr>
                </a:solidFill>
              </a:rPr>
              <a:t>θ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)    Force in x-direction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			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Fy = Fsin(</a:t>
            </a:r>
            <a:r>
              <a:rPr lang="el-GR" dirty="0" smtClean="0">
                <a:solidFill>
                  <a:schemeClr val="accent2">
                    <a:lumMod val="50000"/>
                  </a:schemeClr>
                </a:solidFill>
              </a:rPr>
              <a:t>θ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)    Force in y-direction</a:t>
            </a:r>
          </a:p>
          <a:p>
            <a:pPr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Rectangular to Polar:</a:t>
            </a:r>
          </a:p>
          <a:p>
            <a:pPr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			F = √Fx</a:t>
            </a:r>
            <a:r>
              <a:rPr lang="en-US" baseline="30000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+ Fy</a:t>
            </a:r>
            <a:r>
              <a:rPr lang="en-US" baseline="30000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                     </a:t>
            </a:r>
            <a:r>
              <a:rPr lang="el-GR" dirty="0" smtClean="0">
                <a:solidFill>
                  <a:schemeClr val="accent2">
                    <a:lumMod val="50000"/>
                  </a:schemeClr>
                </a:solidFill>
              </a:rPr>
              <a:t>θ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= tan</a:t>
            </a:r>
            <a:r>
              <a:rPr lang="en-US" sz="2800" baseline="30000" dirty="0" smtClean="0">
                <a:solidFill>
                  <a:schemeClr val="accent2">
                    <a:lumMod val="50000"/>
                  </a:schemeClr>
                </a:solidFill>
              </a:rPr>
              <a:t>-1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(Fy/Fx)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920284" y="5703195"/>
            <a:ext cx="1219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32"/>
          <p:cNvGrpSpPr/>
          <p:nvPr/>
        </p:nvGrpSpPr>
        <p:grpSpPr>
          <a:xfrm>
            <a:off x="5562600" y="1295400"/>
            <a:ext cx="3146736" cy="1871902"/>
            <a:chOff x="5562600" y="1295400"/>
            <a:chExt cx="3146736" cy="1871902"/>
          </a:xfrm>
        </p:grpSpPr>
        <p:cxnSp>
          <p:nvCxnSpPr>
            <p:cNvPr id="7" name="Straight Connector 6"/>
            <p:cNvCxnSpPr/>
            <p:nvPr/>
          </p:nvCxnSpPr>
          <p:spPr>
            <a:xfrm rot="16200000" flipH="1">
              <a:off x="5288389" y="2155602"/>
              <a:ext cx="1181634" cy="2360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5867400" y="2719588"/>
              <a:ext cx="2514600" cy="3863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V="1">
              <a:off x="5891010" y="1996225"/>
              <a:ext cx="1447800" cy="762000"/>
            </a:xfrm>
            <a:prstGeom prst="straightConnector1">
              <a:avLst/>
            </a:prstGeom>
            <a:ln w="34925">
              <a:solidFill>
                <a:srgbClr val="00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6463047" y="1969395"/>
              <a:ext cx="3513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006600"/>
                  </a:solidFill>
                </a:rPr>
                <a:t>F</a:t>
              </a:r>
              <a:endParaRPr lang="en-US" sz="2400" dirty="0">
                <a:solidFill>
                  <a:srgbClr val="0066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439437" y="2377225"/>
              <a:ext cx="3481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006600"/>
                  </a:solidFill>
                </a:rPr>
                <a:t>θ</a:t>
              </a:r>
              <a:endParaRPr lang="en-US" sz="2400" dirty="0">
                <a:solidFill>
                  <a:srgbClr val="006600"/>
                </a:solidFill>
              </a:endParaRPr>
            </a:p>
          </p:txBody>
        </p:sp>
        <p:sp>
          <p:nvSpPr>
            <p:cNvPr id="12" name="Arc 11"/>
            <p:cNvSpPr/>
            <p:nvPr/>
          </p:nvSpPr>
          <p:spPr>
            <a:xfrm>
              <a:off x="6272010" y="2529625"/>
              <a:ext cx="76200" cy="381000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328336" y="2453425"/>
              <a:ext cx="381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accent2">
                      <a:lumMod val="50000"/>
                    </a:schemeClr>
                  </a:solidFill>
                </a:rPr>
                <a:t>x</a:t>
              </a:r>
              <a:endParaRPr lang="en-US" sz="24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562600" y="1295400"/>
              <a:ext cx="381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accent2">
                      <a:lumMod val="50000"/>
                    </a:schemeClr>
                  </a:solidFill>
                </a:rPr>
                <a:t>y</a:t>
              </a:r>
              <a:endParaRPr lang="en-US" sz="24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rot="5400000" flipH="1" flipV="1">
              <a:off x="6973094" y="2375896"/>
              <a:ext cx="685800" cy="1588"/>
            </a:xfrm>
            <a:prstGeom prst="straightConnector1">
              <a:avLst/>
            </a:prstGeom>
            <a:ln w="34925">
              <a:solidFill>
                <a:srgbClr val="0066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5867400" y="2743200"/>
              <a:ext cx="1447800" cy="1074"/>
            </a:xfrm>
            <a:prstGeom prst="straightConnector1">
              <a:avLst/>
            </a:prstGeom>
            <a:ln w="34925">
              <a:solidFill>
                <a:srgbClr val="0066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6477000" y="2705637"/>
              <a:ext cx="5870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accent2">
                      <a:lumMod val="50000"/>
                    </a:schemeClr>
                  </a:solidFill>
                </a:rPr>
                <a:t>Fx</a:t>
              </a:r>
              <a:endParaRPr lang="en-US" sz="24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299099" y="2174385"/>
              <a:ext cx="609600" cy="461665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accent2">
                      <a:lumMod val="50000"/>
                    </a:schemeClr>
                  </a:solidFill>
                </a:rPr>
                <a:t>Fy</a:t>
              </a:r>
              <a:endParaRPr lang="en-US" sz="24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Computing Resultant Force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343400"/>
            <a:ext cx="8610600" cy="23622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Numerical Solution: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Resolve each force into an x and y component (rectangular).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Sum all of the x components and all of the y components to get the x and y component of the resultant force.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Calculate the magnitude and direction of the resultant force from the x and y components.</a:t>
            </a:r>
            <a:endParaRPr lang="en-US" sz="24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371600" y="1676400"/>
            <a:ext cx="6400800" cy="2595265"/>
            <a:chOff x="762000" y="1752600"/>
            <a:chExt cx="6400800" cy="2595265"/>
          </a:xfrm>
        </p:grpSpPr>
        <p:cxnSp>
          <p:nvCxnSpPr>
            <p:cNvPr id="5" name="Straight Connector 4"/>
            <p:cNvCxnSpPr/>
            <p:nvPr/>
          </p:nvCxnSpPr>
          <p:spPr>
            <a:xfrm rot="5400000">
              <a:off x="1905000" y="2667000"/>
              <a:ext cx="1676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447800" y="3505200"/>
              <a:ext cx="4724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V="1">
              <a:off x="2743200" y="1981200"/>
              <a:ext cx="1600200" cy="1512195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rot="16200000" flipV="1">
              <a:off x="2139500" y="2889701"/>
              <a:ext cx="674001" cy="533400"/>
            </a:xfrm>
            <a:prstGeom prst="straightConnector1">
              <a:avLst/>
            </a:prstGeom>
            <a:ln w="25400">
              <a:solidFill>
                <a:srgbClr val="00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2755005" y="3505200"/>
              <a:ext cx="1054995" cy="609600"/>
            </a:xfrm>
            <a:prstGeom prst="straightConnector1">
              <a:avLst/>
            </a:prstGeom>
            <a:ln w="254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4495800" y="1752600"/>
              <a:ext cx="2667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F1 = 100</a:t>
              </a:r>
              <a:r>
                <a:rPr lang="en-US" sz="2400" dirty="0" smtClean="0">
                  <a:solidFill>
                    <a:srgbClr val="C00000"/>
                  </a:solidFill>
                  <a:latin typeface="Cambria Math"/>
                  <a:ea typeface="Cambria Math"/>
                  <a:cs typeface="Arial" pitchFamily="34" charset="0"/>
                </a:rPr>
                <a:t>∠50</a:t>
              </a:r>
              <a:r>
                <a:rPr lang="en-US" sz="2400" baseline="30000" dirty="0" smtClean="0">
                  <a:solidFill>
                    <a:srgbClr val="C00000"/>
                  </a:solidFill>
                  <a:latin typeface="Cambria Math"/>
                  <a:ea typeface="Cambria Math"/>
                  <a:cs typeface="Arial" pitchFamily="34" charset="0"/>
                </a:rPr>
                <a:t>o</a:t>
              </a:r>
              <a:r>
                <a:rPr lang="en-US" sz="2400" dirty="0" smtClean="0">
                  <a:solidFill>
                    <a:srgbClr val="C00000"/>
                  </a:solidFill>
                  <a:latin typeface="Cambria Math"/>
                  <a:ea typeface="Cambria Math"/>
                  <a:cs typeface="Arial" pitchFamily="34" charset="0"/>
                </a:rPr>
                <a:t>  N</a:t>
              </a:r>
              <a:r>
                <a:rPr lang="en-US" sz="2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n-US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962400" y="3886200"/>
              <a:ext cx="2667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F2 = 50</a:t>
              </a:r>
              <a:r>
                <a:rPr lang="en-US" sz="2400" dirty="0" smtClean="0">
                  <a:solidFill>
                    <a:srgbClr val="002060"/>
                  </a:solidFill>
                  <a:latin typeface="Cambria Math"/>
                  <a:ea typeface="Cambria Math"/>
                  <a:cs typeface="Arial" pitchFamily="34" charset="0"/>
                </a:rPr>
                <a:t>∠-30</a:t>
              </a:r>
              <a:r>
                <a:rPr lang="en-US" sz="2400" baseline="30000" dirty="0" smtClean="0">
                  <a:solidFill>
                    <a:srgbClr val="002060"/>
                  </a:solidFill>
                  <a:latin typeface="Cambria Math"/>
                  <a:ea typeface="Cambria Math"/>
                  <a:cs typeface="Arial" pitchFamily="34" charset="0"/>
                </a:rPr>
                <a:t>o</a:t>
              </a:r>
              <a:r>
                <a:rPr lang="en-US" sz="2400" dirty="0" smtClean="0">
                  <a:solidFill>
                    <a:srgbClr val="002060"/>
                  </a:solidFill>
                  <a:latin typeface="Cambria Math"/>
                  <a:ea typeface="Cambria Math"/>
                  <a:cs typeface="Arial" pitchFamily="34" charset="0"/>
                </a:rPr>
                <a:t>  N</a:t>
              </a:r>
              <a:r>
                <a:rPr lang="en-US" sz="24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n-US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62000" y="2286000"/>
              <a:ext cx="2667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006600"/>
                  </a:solidFill>
                  <a:latin typeface="Arial" pitchFamily="34" charset="0"/>
                  <a:cs typeface="Arial" pitchFamily="34" charset="0"/>
                </a:rPr>
                <a:t>F3 = 30</a:t>
              </a:r>
              <a:r>
                <a:rPr lang="en-US" sz="2400" dirty="0" smtClean="0">
                  <a:solidFill>
                    <a:srgbClr val="006600"/>
                  </a:solidFill>
                  <a:latin typeface="Cambria Math"/>
                  <a:ea typeface="Cambria Math"/>
                  <a:cs typeface="Arial" pitchFamily="34" charset="0"/>
                </a:rPr>
                <a:t>∠130</a:t>
              </a:r>
              <a:r>
                <a:rPr lang="en-US" sz="2400" baseline="30000" dirty="0" smtClean="0">
                  <a:solidFill>
                    <a:srgbClr val="006600"/>
                  </a:solidFill>
                  <a:latin typeface="Cambria Math"/>
                  <a:ea typeface="Cambria Math"/>
                  <a:cs typeface="Arial" pitchFamily="34" charset="0"/>
                </a:rPr>
                <a:t>o</a:t>
              </a:r>
              <a:r>
                <a:rPr lang="en-US" sz="2400" dirty="0" smtClean="0">
                  <a:solidFill>
                    <a:srgbClr val="006600"/>
                  </a:solidFill>
                  <a:latin typeface="Cambria Math"/>
                  <a:ea typeface="Cambria Math"/>
                  <a:cs typeface="Arial" pitchFamily="34" charset="0"/>
                </a:rPr>
                <a:t>  N</a:t>
              </a:r>
              <a:r>
                <a:rPr lang="en-US" sz="24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n-US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Computing Resultant Force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921" y="4444284"/>
            <a:ext cx="9144000" cy="226131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F1x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100*cosd(50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= 64.3    F2x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= 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50*cosd(-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30)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= 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43.3 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F3x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= 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30*cosd(130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= 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Symbol" pitchFamily="18" charset="2"/>
                <a:cs typeface="Arial" pitchFamily="34" charset="0"/>
              </a:rPr>
              <a:t>-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19.3 </a:t>
            </a:r>
            <a:endParaRPr lang="en-US" sz="18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</a:t>
            </a:r>
            <a:endParaRPr lang="en-US" sz="18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F1y = 100*sind(50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=  76.6    F2y =  50*sind(-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30) 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= 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Symbol" pitchFamily="18" charset="2"/>
                <a:cs typeface="Arial" pitchFamily="34" charset="0"/>
              </a:rPr>
              <a:t>-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25    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F3y =  30*sind(130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=    23</a:t>
            </a:r>
            <a:endParaRPr lang="en-US" sz="18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18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Rx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= 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F1x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+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F2x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+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F3x   = 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64.3 + 43.3 +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Symbol" pitchFamily="18" charset="2"/>
                <a:cs typeface="Arial" pitchFamily="34" charset="0"/>
              </a:rPr>
              <a:t>-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19.3  =  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88.3  N</a:t>
            </a:r>
            <a:endParaRPr lang="en-US" sz="18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18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FRy </a:t>
            </a:r>
            <a:r>
              <a:rPr lang="en-US" sz="18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= 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F1y </a:t>
            </a:r>
            <a:r>
              <a:rPr lang="en-US" sz="18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+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F2y </a:t>
            </a:r>
            <a:r>
              <a:rPr lang="en-US" sz="18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+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F3y   = 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76.6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25 + 23   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=    74.6    N</a:t>
            </a:r>
            <a:endParaRPr lang="en-US" sz="18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1905000" y="1524000"/>
            <a:ext cx="5410200" cy="2747665"/>
            <a:chOff x="1905000" y="1524000"/>
            <a:chExt cx="5410200" cy="2747665"/>
          </a:xfrm>
        </p:grpSpPr>
        <p:cxnSp>
          <p:nvCxnSpPr>
            <p:cNvPr id="5" name="Straight Connector 4"/>
            <p:cNvCxnSpPr/>
            <p:nvPr/>
          </p:nvCxnSpPr>
          <p:spPr>
            <a:xfrm rot="5400000">
              <a:off x="3048000" y="2667000"/>
              <a:ext cx="1676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2590800" y="3505200"/>
              <a:ext cx="4724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V="1">
              <a:off x="3886200" y="1981200"/>
              <a:ext cx="1600200" cy="1512195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rot="16200000" flipV="1">
              <a:off x="3282500" y="2889701"/>
              <a:ext cx="674001" cy="533400"/>
            </a:xfrm>
            <a:prstGeom prst="straightConnector1">
              <a:avLst/>
            </a:prstGeom>
            <a:ln w="25400">
              <a:solidFill>
                <a:srgbClr val="00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3898005" y="3505200"/>
              <a:ext cx="1054995" cy="609600"/>
            </a:xfrm>
            <a:prstGeom prst="straightConnector1">
              <a:avLst/>
            </a:prstGeom>
            <a:ln w="254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4343400" y="1524000"/>
              <a:ext cx="2667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F1 = 100</a:t>
              </a:r>
              <a:r>
                <a:rPr lang="en-US" sz="2400" dirty="0" smtClean="0">
                  <a:solidFill>
                    <a:srgbClr val="C00000"/>
                  </a:solidFill>
                  <a:latin typeface="Cambria Math"/>
                  <a:ea typeface="Cambria Math"/>
                  <a:cs typeface="Arial" pitchFamily="34" charset="0"/>
                </a:rPr>
                <a:t>∠50</a:t>
              </a:r>
              <a:r>
                <a:rPr lang="en-US" sz="2400" baseline="30000" dirty="0" smtClean="0">
                  <a:solidFill>
                    <a:srgbClr val="C00000"/>
                  </a:solidFill>
                  <a:latin typeface="Cambria Math"/>
                  <a:ea typeface="Cambria Math"/>
                  <a:cs typeface="Arial" pitchFamily="34" charset="0"/>
                </a:rPr>
                <a:t>o</a:t>
              </a:r>
              <a:r>
                <a:rPr lang="en-US" sz="2400" dirty="0" smtClean="0">
                  <a:solidFill>
                    <a:srgbClr val="C00000"/>
                  </a:solidFill>
                  <a:latin typeface="Cambria Math"/>
                  <a:ea typeface="Cambria Math"/>
                  <a:cs typeface="Arial" pitchFamily="34" charset="0"/>
                </a:rPr>
                <a:t>  N</a:t>
              </a:r>
              <a:r>
                <a:rPr lang="en-US" sz="24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n-US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286000" y="3810000"/>
              <a:ext cx="2667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F2 = 50</a:t>
              </a:r>
              <a:r>
                <a:rPr lang="en-US" sz="2400" dirty="0" smtClean="0">
                  <a:solidFill>
                    <a:srgbClr val="002060"/>
                  </a:solidFill>
                  <a:latin typeface="Cambria Math"/>
                  <a:ea typeface="Cambria Math"/>
                  <a:cs typeface="Arial" pitchFamily="34" charset="0"/>
                </a:rPr>
                <a:t>∠-30</a:t>
              </a:r>
              <a:r>
                <a:rPr lang="en-US" sz="2400" baseline="30000" dirty="0" smtClean="0">
                  <a:solidFill>
                    <a:srgbClr val="002060"/>
                  </a:solidFill>
                  <a:latin typeface="Cambria Math"/>
                  <a:ea typeface="Cambria Math"/>
                  <a:cs typeface="Arial" pitchFamily="34" charset="0"/>
                </a:rPr>
                <a:t>o</a:t>
              </a:r>
              <a:r>
                <a:rPr lang="en-US" sz="2400" dirty="0" smtClean="0">
                  <a:solidFill>
                    <a:srgbClr val="002060"/>
                  </a:solidFill>
                  <a:latin typeface="Cambria Math"/>
                  <a:ea typeface="Cambria Math"/>
                  <a:cs typeface="Arial" pitchFamily="34" charset="0"/>
                </a:rPr>
                <a:t>  N</a:t>
              </a:r>
              <a:r>
                <a:rPr lang="en-US" sz="24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n-US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905000" y="2286000"/>
              <a:ext cx="2667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006600"/>
                  </a:solidFill>
                  <a:latin typeface="Arial" pitchFamily="34" charset="0"/>
                  <a:cs typeface="Arial" pitchFamily="34" charset="0"/>
                </a:rPr>
                <a:t>F3 = 30</a:t>
              </a:r>
              <a:r>
                <a:rPr lang="en-US" sz="2400" dirty="0" smtClean="0">
                  <a:solidFill>
                    <a:srgbClr val="006600"/>
                  </a:solidFill>
                  <a:latin typeface="Cambria Math"/>
                  <a:ea typeface="Cambria Math"/>
                  <a:cs typeface="Arial" pitchFamily="34" charset="0"/>
                </a:rPr>
                <a:t>∠130</a:t>
              </a:r>
              <a:r>
                <a:rPr lang="en-US" sz="2400" baseline="30000" dirty="0" smtClean="0">
                  <a:solidFill>
                    <a:srgbClr val="006600"/>
                  </a:solidFill>
                  <a:latin typeface="Cambria Math"/>
                  <a:ea typeface="Cambria Math"/>
                  <a:cs typeface="Arial" pitchFamily="34" charset="0"/>
                </a:rPr>
                <a:t>o</a:t>
              </a:r>
              <a:r>
                <a:rPr lang="en-US" sz="2400" dirty="0" smtClean="0">
                  <a:solidFill>
                    <a:srgbClr val="006600"/>
                  </a:solidFill>
                  <a:latin typeface="Cambria Math"/>
                  <a:ea typeface="Cambria Math"/>
                  <a:cs typeface="Arial" pitchFamily="34" charset="0"/>
                </a:rPr>
                <a:t>  N</a:t>
              </a:r>
              <a:r>
                <a:rPr lang="en-US" sz="24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n-US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rot="5400000" flipH="1" flipV="1">
              <a:off x="4725194" y="2742406"/>
              <a:ext cx="1524000" cy="1588"/>
            </a:xfrm>
            <a:prstGeom prst="straightConnector1">
              <a:avLst/>
            </a:prstGeom>
            <a:ln w="25400">
              <a:solidFill>
                <a:srgbClr val="C0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3886200" y="3505200"/>
              <a:ext cx="1600200" cy="1588"/>
            </a:xfrm>
            <a:prstGeom prst="straightConnector1">
              <a:avLst/>
            </a:prstGeom>
            <a:ln w="25400">
              <a:solidFill>
                <a:srgbClr val="C0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rot="5400000">
              <a:off x="4648994" y="3809206"/>
              <a:ext cx="609600" cy="1588"/>
            </a:xfrm>
            <a:prstGeom prst="straightConnector1">
              <a:avLst/>
            </a:prstGeom>
            <a:ln w="25400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3886200" y="3505200"/>
              <a:ext cx="1066800" cy="1588"/>
            </a:xfrm>
            <a:prstGeom prst="straightConnector1">
              <a:avLst/>
            </a:prstGeom>
            <a:ln w="25400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rot="5400000" flipH="1" flipV="1">
              <a:off x="3010694" y="3161506"/>
              <a:ext cx="685800" cy="1588"/>
            </a:xfrm>
            <a:prstGeom prst="straightConnector1">
              <a:avLst/>
            </a:prstGeom>
            <a:ln w="25400">
              <a:solidFill>
                <a:srgbClr val="0066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rot="10800000">
              <a:off x="3352800" y="3505200"/>
              <a:ext cx="533400" cy="1588"/>
            </a:xfrm>
            <a:prstGeom prst="straightConnector1">
              <a:avLst/>
            </a:prstGeom>
            <a:ln w="25400">
              <a:solidFill>
                <a:srgbClr val="0066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4863921" y="3151032"/>
              <a:ext cx="914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64.3</a:t>
              </a:r>
              <a:endParaRPr lang="en-US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449911" y="2554311"/>
              <a:ext cx="914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76.6</a:t>
              </a:r>
              <a:endParaRPr lang="en-US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192074" y="3136005"/>
              <a:ext cx="914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43.3</a:t>
              </a:r>
              <a:endParaRPr lang="en-US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929390" y="3581400"/>
              <a:ext cx="914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002060"/>
                  </a:solidFill>
                  <a:latin typeface="Symbol" pitchFamily="18" charset="2"/>
                  <a:cs typeface="Arial" pitchFamily="34" charset="0"/>
                </a:rPr>
                <a:t>-</a:t>
              </a:r>
              <a:r>
                <a:rPr lang="en-US" sz="20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25.0</a:t>
              </a:r>
              <a:endParaRPr lang="en-US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137079" y="3493395"/>
              <a:ext cx="914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006600"/>
                  </a:solidFill>
                  <a:latin typeface="Symbol" pitchFamily="18" charset="2"/>
                  <a:cs typeface="Arial" pitchFamily="34" charset="0"/>
                </a:rPr>
                <a:t>-</a:t>
              </a:r>
              <a:r>
                <a:rPr lang="en-US" sz="2000" dirty="0" smtClean="0">
                  <a:solidFill>
                    <a:srgbClr val="006600"/>
                  </a:solidFill>
                  <a:latin typeface="Arial" pitchFamily="34" charset="0"/>
                  <a:cs typeface="Arial" pitchFamily="34" charset="0"/>
                </a:rPr>
                <a:t>19.3</a:t>
              </a:r>
              <a:endParaRPr lang="en-US" sz="2000" dirty="0">
                <a:solidFill>
                  <a:srgbClr val="0066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667000" y="3048000"/>
              <a:ext cx="914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006600"/>
                  </a:solidFill>
                  <a:latin typeface="Arial" pitchFamily="34" charset="0"/>
                  <a:cs typeface="Arial" pitchFamily="34" charset="0"/>
                </a:rPr>
                <a:t>23.0</a:t>
              </a:r>
              <a:endParaRPr lang="en-US" sz="2000" dirty="0">
                <a:solidFill>
                  <a:srgbClr val="0066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Computing Resultant Force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495800"/>
            <a:ext cx="8839200" cy="23622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Magnitude = sqrt(88.3</a:t>
            </a:r>
            <a:r>
              <a:rPr lang="en-US" baseline="30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+ 74.6</a:t>
            </a:r>
            <a:r>
              <a:rPr lang="en-US" baseline="30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=  115.6</a:t>
            </a:r>
          </a:p>
          <a:p>
            <a:pPr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Direction =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atand(Fy/Fx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= 40.2</a:t>
            </a:r>
            <a:r>
              <a:rPr lang="en-US" baseline="30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None/>
            </a:pPr>
            <a:endParaRPr lang="en-US" sz="2400" baseline="30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400" baseline="30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200" b="1" i="1" dirty="0" smtClean="0">
                <a:solidFill>
                  <a:srgbClr val="CC00FF"/>
                </a:solidFill>
                <a:latin typeface="Arial" pitchFamily="34" charset="0"/>
                <a:cs typeface="Arial" pitchFamily="34" charset="0"/>
              </a:rPr>
              <a:t>Note:  If Fx is negative, add 180</a:t>
            </a:r>
            <a:r>
              <a:rPr lang="en-US" sz="2200" b="1" i="1" baseline="30000" dirty="0" smtClean="0">
                <a:solidFill>
                  <a:srgbClr val="CC00FF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en-US" sz="2200" b="1" i="1" dirty="0" smtClean="0">
                <a:solidFill>
                  <a:srgbClr val="CC00FF"/>
                </a:solidFill>
                <a:latin typeface="Arial" pitchFamily="34" charset="0"/>
                <a:cs typeface="Arial" pitchFamily="34" charset="0"/>
              </a:rPr>
              <a:t> to the direction calculated using </a:t>
            </a:r>
          </a:p>
          <a:p>
            <a:pPr>
              <a:buNone/>
            </a:pPr>
            <a:r>
              <a:rPr lang="en-US" sz="2200" b="1" i="1" dirty="0">
                <a:solidFill>
                  <a:srgbClr val="CC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i="1" dirty="0" smtClean="0">
                <a:solidFill>
                  <a:srgbClr val="CC00FF"/>
                </a:solidFill>
                <a:latin typeface="Arial" pitchFamily="34" charset="0"/>
                <a:cs typeface="Arial" pitchFamily="34" charset="0"/>
              </a:rPr>
              <a:t>          MATLAB</a:t>
            </a:r>
            <a:r>
              <a:rPr lang="en-US" sz="2200" b="1" i="1" baseline="30000" dirty="0" smtClean="0">
                <a:solidFill>
                  <a:srgbClr val="CC00FF"/>
                </a:solidFill>
                <a:latin typeface="Arial" pitchFamily="34" charset="0"/>
                <a:cs typeface="Arial" pitchFamily="34" charset="0"/>
              </a:rPr>
              <a:t>®</a:t>
            </a:r>
            <a:r>
              <a:rPr lang="en-US" sz="2200" b="1" i="1" dirty="0" smtClean="0">
                <a:solidFill>
                  <a:srgbClr val="CC00FF"/>
                </a:solidFill>
                <a:latin typeface="Arial" pitchFamily="34" charset="0"/>
                <a:cs typeface="Arial" pitchFamily="34" charset="0"/>
              </a:rPr>
              <a:t> or calculator.</a:t>
            </a:r>
            <a:endParaRPr lang="en-US" sz="2200" b="1" i="1" dirty="0">
              <a:solidFill>
                <a:srgbClr val="CC00FF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524000" y="1447800"/>
            <a:ext cx="6858000" cy="2810986"/>
            <a:chOff x="1371600" y="1460679"/>
            <a:chExt cx="6858000" cy="2810986"/>
          </a:xfrm>
        </p:grpSpPr>
        <p:grpSp>
          <p:nvGrpSpPr>
            <p:cNvPr id="4" name="Group 12"/>
            <p:cNvGrpSpPr/>
            <p:nvPr/>
          </p:nvGrpSpPr>
          <p:grpSpPr>
            <a:xfrm>
              <a:off x="1371600" y="1460679"/>
              <a:ext cx="5867400" cy="2810986"/>
              <a:chOff x="762000" y="1536879"/>
              <a:chExt cx="5867400" cy="2810986"/>
            </a:xfrm>
          </p:grpSpPr>
          <p:cxnSp>
            <p:nvCxnSpPr>
              <p:cNvPr id="5" name="Straight Connector 4"/>
              <p:cNvCxnSpPr/>
              <p:nvPr/>
            </p:nvCxnSpPr>
            <p:spPr>
              <a:xfrm rot="5400000">
                <a:off x="1905000" y="2667000"/>
                <a:ext cx="1676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1447800" y="3505200"/>
                <a:ext cx="47244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/>
              <p:cNvCxnSpPr/>
              <p:nvPr/>
            </p:nvCxnSpPr>
            <p:spPr>
              <a:xfrm flipV="1">
                <a:off x="2743200" y="1981200"/>
                <a:ext cx="1600200" cy="1512195"/>
              </a:xfrm>
              <a:prstGeom prst="straightConnector1">
                <a:avLst/>
              </a:prstGeom>
              <a:ln w="2540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 rot="16200000" flipV="1">
                <a:off x="2139500" y="2889701"/>
                <a:ext cx="674001" cy="533400"/>
              </a:xfrm>
              <a:prstGeom prst="straightConnector1">
                <a:avLst/>
              </a:prstGeom>
              <a:ln w="25400">
                <a:solidFill>
                  <a:srgbClr val="0066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>
                <a:off x="2755005" y="3505200"/>
                <a:ext cx="1054995" cy="609600"/>
              </a:xfrm>
              <a:prstGeom prst="straightConnector1">
                <a:avLst/>
              </a:prstGeom>
              <a:ln w="2540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4"/>
              <p:cNvSpPr txBox="1"/>
              <p:nvPr/>
            </p:nvSpPr>
            <p:spPr>
              <a:xfrm>
                <a:off x="2730321" y="1536879"/>
                <a:ext cx="2667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F1 = 100</a:t>
                </a:r>
                <a:r>
                  <a:rPr lang="en-US" sz="2400" dirty="0" smtClean="0">
                    <a:solidFill>
                      <a:srgbClr val="C00000"/>
                    </a:solidFill>
                    <a:latin typeface="Cambria Math"/>
                    <a:ea typeface="Cambria Math"/>
                    <a:cs typeface="Arial" pitchFamily="34" charset="0"/>
                  </a:rPr>
                  <a:t>∠50</a:t>
                </a:r>
                <a:r>
                  <a:rPr lang="en-US" sz="2400" baseline="30000" dirty="0" smtClean="0">
                    <a:solidFill>
                      <a:srgbClr val="C00000"/>
                    </a:solidFill>
                    <a:latin typeface="Cambria Math"/>
                    <a:ea typeface="Cambria Math"/>
                    <a:cs typeface="Arial" pitchFamily="34" charset="0"/>
                  </a:rPr>
                  <a:t>o</a:t>
                </a:r>
                <a:r>
                  <a:rPr lang="en-US" sz="2400" dirty="0" smtClean="0">
                    <a:solidFill>
                      <a:srgbClr val="C00000"/>
                    </a:solidFill>
                    <a:latin typeface="Cambria Math"/>
                    <a:ea typeface="Cambria Math"/>
                    <a:cs typeface="Arial" pitchFamily="34" charset="0"/>
                  </a:rPr>
                  <a:t>  </a:t>
                </a:r>
                <a:r>
                  <a:rPr lang="en-US" sz="2400" dirty="0" smtClean="0">
                    <a:solidFill>
                      <a:srgbClr val="C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n-US" sz="2400" dirty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962400" y="3886200"/>
                <a:ext cx="2667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F2 = 50</a:t>
                </a:r>
                <a:r>
                  <a:rPr lang="en-US" sz="2400" dirty="0" smtClean="0">
                    <a:solidFill>
                      <a:srgbClr val="002060"/>
                    </a:solidFill>
                    <a:latin typeface="Cambria Math"/>
                    <a:ea typeface="Cambria Math"/>
                    <a:cs typeface="Arial" pitchFamily="34" charset="0"/>
                  </a:rPr>
                  <a:t>∠-30</a:t>
                </a:r>
                <a:r>
                  <a:rPr lang="en-US" sz="2400" baseline="30000" dirty="0" smtClean="0">
                    <a:solidFill>
                      <a:srgbClr val="002060"/>
                    </a:solidFill>
                    <a:latin typeface="Cambria Math"/>
                    <a:ea typeface="Cambria Math"/>
                    <a:cs typeface="Arial" pitchFamily="34" charset="0"/>
                  </a:rPr>
                  <a:t>o</a:t>
                </a:r>
                <a:r>
                  <a:rPr lang="en-US" sz="2400" dirty="0" smtClean="0">
                    <a:solidFill>
                      <a:srgbClr val="002060"/>
                    </a:solidFill>
                    <a:latin typeface="Cambria Math"/>
                    <a:ea typeface="Cambria Math"/>
                    <a:cs typeface="Arial" pitchFamily="34" charset="0"/>
                  </a:rPr>
                  <a:t>  N</a:t>
                </a:r>
                <a:r>
                  <a:rPr lang="en-US" sz="2400" dirty="0" smtClean="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n-US" sz="2400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762000" y="2286000"/>
                <a:ext cx="2667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solidFill>
                      <a:srgbClr val="006600"/>
                    </a:solidFill>
                    <a:latin typeface="Arial" pitchFamily="34" charset="0"/>
                    <a:cs typeface="Arial" pitchFamily="34" charset="0"/>
                  </a:rPr>
                  <a:t>F3 = 30</a:t>
                </a:r>
                <a:r>
                  <a:rPr lang="en-US" sz="2400" dirty="0" smtClean="0">
                    <a:solidFill>
                      <a:srgbClr val="006600"/>
                    </a:solidFill>
                    <a:latin typeface="Cambria Math"/>
                    <a:ea typeface="Cambria Math"/>
                    <a:cs typeface="Arial" pitchFamily="34" charset="0"/>
                  </a:rPr>
                  <a:t>∠130</a:t>
                </a:r>
                <a:r>
                  <a:rPr lang="en-US" sz="2400" baseline="30000" dirty="0" smtClean="0">
                    <a:solidFill>
                      <a:srgbClr val="006600"/>
                    </a:solidFill>
                    <a:latin typeface="Cambria Math"/>
                    <a:ea typeface="Cambria Math"/>
                    <a:cs typeface="Arial" pitchFamily="34" charset="0"/>
                  </a:rPr>
                  <a:t>o</a:t>
                </a:r>
                <a:r>
                  <a:rPr lang="en-US" sz="2400" dirty="0" smtClean="0">
                    <a:solidFill>
                      <a:srgbClr val="006600"/>
                    </a:solidFill>
                    <a:latin typeface="Cambria Math"/>
                    <a:ea typeface="Cambria Math"/>
                    <a:cs typeface="Arial" pitchFamily="34" charset="0"/>
                  </a:rPr>
                  <a:t>  N</a:t>
                </a:r>
                <a:r>
                  <a:rPr lang="en-US" sz="2400" dirty="0" smtClean="0">
                    <a:solidFill>
                      <a:schemeClr val="accent2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n-US" sz="2400" dirty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5" name="Straight Arrow Connector 14"/>
            <p:cNvCxnSpPr/>
            <p:nvPr/>
          </p:nvCxnSpPr>
          <p:spPr>
            <a:xfrm flipV="1">
              <a:off x="3352800" y="1828800"/>
              <a:ext cx="2057400" cy="16002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5562600" y="1689279"/>
              <a:ext cx="2667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F = 115</a:t>
              </a:r>
              <a:r>
                <a:rPr lang="en-US" sz="2400" dirty="0" smtClean="0">
                  <a:latin typeface="Cambria Math"/>
                  <a:ea typeface="Cambria Math"/>
                  <a:cs typeface="Arial" pitchFamily="34" charset="0"/>
                </a:rPr>
                <a:t>∠40.2</a:t>
              </a:r>
              <a:r>
                <a:rPr lang="en-US" sz="2400" baseline="30000" dirty="0" smtClean="0">
                  <a:latin typeface="Cambria Math"/>
                  <a:ea typeface="Cambria Math"/>
                  <a:cs typeface="Arial" pitchFamily="34" charset="0"/>
                </a:rPr>
                <a:t>o</a:t>
              </a:r>
              <a:r>
                <a:rPr lang="en-US" sz="2400" dirty="0" smtClean="0">
                  <a:latin typeface="Cambria Math"/>
                  <a:ea typeface="Cambria Math"/>
                  <a:cs typeface="Arial" pitchFamily="34" charset="0"/>
                </a:rPr>
                <a:t>  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581400" y="1828801"/>
            <a:ext cx="1982788" cy="1601787"/>
            <a:chOff x="3581400" y="1828801"/>
            <a:chExt cx="1982788" cy="1601787"/>
          </a:xfrm>
        </p:grpSpPr>
        <p:cxnSp>
          <p:nvCxnSpPr>
            <p:cNvPr id="16" name="Straight Arrow Connector 15"/>
            <p:cNvCxnSpPr/>
            <p:nvPr/>
          </p:nvCxnSpPr>
          <p:spPr>
            <a:xfrm>
              <a:off x="3581400" y="3429000"/>
              <a:ext cx="1981200" cy="1588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rot="5400000" flipH="1" flipV="1">
              <a:off x="4763295" y="2628107"/>
              <a:ext cx="1600200" cy="1587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5535768" y="2451279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74.6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432479" y="3113469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88.3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3060</TotalTime>
  <Words>347</Words>
  <Application>Microsoft Office PowerPoint</Application>
  <PresentationFormat>On-screen Show (4:3)</PresentationFormat>
  <Paragraphs>97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Cambria Math</vt:lpstr>
      <vt:lpstr>Constantia</vt:lpstr>
      <vt:lpstr>Symbol</vt:lpstr>
      <vt:lpstr>Wingdings</vt:lpstr>
      <vt:lpstr>Wingdings 2</vt:lpstr>
      <vt:lpstr>Flow</vt:lpstr>
      <vt:lpstr>Forces and Resultant Force</vt:lpstr>
      <vt:lpstr>Force: A Vector</vt:lpstr>
      <vt:lpstr>Quick Review of Basic Trig</vt:lpstr>
      <vt:lpstr>Force Conversions</vt:lpstr>
      <vt:lpstr>Computing Resultant Force</vt:lpstr>
      <vt:lpstr>Computing Resultant Force</vt:lpstr>
      <vt:lpstr>Computing Resultant Force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DIGITAL SIGNAL PROCESSING</dc:title>
  <dc:creator>Kathy</dc:creator>
  <cp:lastModifiedBy>Kathy</cp:lastModifiedBy>
  <cp:revision>313</cp:revision>
  <dcterms:created xsi:type="dcterms:W3CDTF">2009-01-04T18:54:06Z</dcterms:created>
  <dcterms:modified xsi:type="dcterms:W3CDTF">2013-12-23T16:54:01Z</dcterms:modified>
</cp:coreProperties>
</file>