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77" r:id="rId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04"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C84"/>
    <a:srgbClr val="176DAD"/>
    <a:srgbClr val="0D78C9"/>
    <a:srgbClr val="993200"/>
    <a:srgbClr val="4D4E44"/>
    <a:srgbClr val="176338"/>
    <a:srgbClr val="0F5D3F"/>
    <a:srgbClr val="ABC8D1"/>
    <a:srgbClr val="1B3049"/>
    <a:srgbClr val="5D3E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71" autoAdjust="0"/>
    <p:restoredTop sz="95016" autoAdjust="0"/>
  </p:normalViewPr>
  <p:slideViewPr>
    <p:cSldViewPr>
      <p:cViewPr varScale="1">
        <p:scale>
          <a:sx n="97" d="100"/>
          <a:sy n="97" d="100"/>
        </p:scale>
        <p:origin x="126" y="72"/>
      </p:cViewPr>
      <p:guideLst>
        <p:guide orient="horz" pos="804"/>
        <p:guide pos="2880"/>
      </p:guideLst>
    </p:cSldViewPr>
  </p:slideViewPr>
  <p:notesTextViewPr>
    <p:cViewPr>
      <p:scale>
        <a:sx n="125" d="100"/>
        <a:sy n="125" d="100"/>
      </p:scale>
      <p:origin x="0" y="0"/>
    </p:cViewPr>
  </p:notesTextViewPr>
  <p:sorterViewPr>
    <p:cViewPr>
      <p:scale>
        <a:sx n="66" d="100"/>
        <a:sy n="66" d="100"/>
      </p:scale>
      <p:origin x="0" y="0"/>
    </p:cViewPr>
  </p:sorterViewPr>
  <p:notesViewPr>
    <p:cSldViewPr>
      <p:cViewPr varScale="1">
        <p:scale>
          <a:sx n="95" d="100"/>
          <a:sy n="95" d="100"/>
        </p:scale>
        <p:origin x="-3630"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y Mastrocola" userId="f677cec2-18ce-4a3c-a071-5f66132697b8" providerId="ADAL" clId="{164FA457-CDDA-4BF4-9125-358CC37914A2}"/>
    <pc:docChg chg="undo custSel modSld">
      <pc:chgData name="Katy Mastrocola" userId="f677cec2-18ce-4a3c-a071-5f66132697b8" providerId="ADAL" clId="{164FA457-CDDA-4BF4-9125-358CC37914A2}" dt="2025-02-26T15:43:04.674" v="89" actId="20577"/>
      <pc:docMkLst>
        <pc:docMk/>
      </pc:docMkLst>
      <pc:sldChg chg="modSp mod">
        <pc:chgData name="Katy Mastrocola" userId="f677cec2-18ce-4a3c-a071-5f66132697b8" providerId="ADAL" clId="{164FA457-CDDA-4BF4-9125-358CC37914A2}" dt="2025-02-26T15:30:58.792" v="87" actId="14100"/>
        <pc:sldMkLst>
          <pc:docMk/>
          <pc:sldMk cId="3744067120" sldId="277"/>
        </pc:sldMkLst>
        <pc:spChg chg="mod">
          <ac:chgData name="Katy Mastrocola" userId="f677cec2-18ce-4a3c-a071-5f66132697b8" providerId="ADAL" clId="{164FA457-CDDA-4BF4-9125-358CC37914A2}" dt="2025-02-26T15:00:18.283" v="25" actId="14100"/>
          <ac:spMkLst>
            <pc:docMk/>
            <pc:sldMk cId="3744067120" sldId="277"/>
            <ac:spMk id="2" creationId="{00000000-0000-0000-0000-000000000000}"/>
          </ac:spMkLst>
        </pc:spChg>
        <pc:spChg chg="mod">
          <ac:chgData name="Katy Mastrocola" userId="f677cec2-18ce-4a3c-a071-5f66132697b8" providerId="ADAL" clId="{164FA457-CDDA-4BF4-9125-358CC37914A2}" dt="2025-02-26T15:30:32.245" v="73" actId="20577"/>
          <ac:spMkLst>
            <pc:docMk/>
            <pc:sldMk cId="3744067120" sldId="277"/>
            <ac:spMk id="7" creationId="{00000000-0000-0000-0000-000000000000}"/>
          </ac:spMkLst>
        </pc:spChg>
        <pc:spChg chg="mod">
          <ac:chgData name="Katy Mastrocola" userId="f677cec2-18ce-4a3c-a071-5f66132697b8" providerId="ADAL" clId="{164FA457-CDDA-4BF4-9125-358CC37914A2}" dt="2025-02-26T15:30:58.792" v="87" actId="14100"/>
          <ac:spMkLst>
            <pc:docMk/>
            <pc:sldMk cId="3744067120" sldId="277"/>
            <ac:spMk id="8" creationId="{94FE7948-29DA-B461-514C-A68674B3C530}"/>
          </ac:spMkLst>
        </pc:spChg>
        <pc:spChg chg="mod">
          <ac:chgData name="Katy Mastrocola" userId="f677cec2-18ce-4a3c-a071-5f66132697b8" providerId="ADAL" clId="{164FA457-CDDA-4BF4-9125-358CC37914A2}" dt="2025-02-26T15:27:36.604" v="30" actId="20577"/>
          <ac:spMkLst>
            <pc:docMk/>
            <pc:sldMk cId="3744067120" sldId="277"/>
            <ac:spMk id="13" creationId="{00000000-0000-0000-0000-000000000000}"/>
          </ac:spMkLst>
        </pc:spChg>
      </pc:sldChg>
      <pc:sldChg chg="modSp mod">
        <pc:chgData name="Katy Mastrocola" userId="f677cec2-18ce-4a3c-a071-5f66132697b8" providerId="ADAL" clId="{164FA457-CDDA-4BF4-9125-358CC37914A2}" dt="2025-02-26T15:43:04.674" v="89" actId="20577"/>
        <pc:sldMkLst>
          <pc:docMk/>
          <pc:sldMk cId="247710443" sldId="278"/>
        </pc:sldMkLst>
        <pc:spChg chg="mod">
          <ac:chgData name="Katy Mastrocola" userId="f677cec2-18ce-4a3c-a071-5f66132697b8" providerId="ADAL" clId="{164FA457-CDDA-4BF4-9125-358CC37914A2}" dt="2025-02-26T15:43:04.674" v="89" actId="20577"/>
          <ac:spMkLst>
            <pc:docMk/>
            <pc:sldMk cId="247710443" sldId="278"/>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F993C83-2184-4286-ABE1-941A40B40C8F}" type="datetimeFigureOut">
              <a:rPr lang="en-US" smtClean="0"/>
              <a:pPr/>
              <a:t>2/26/2025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7603001-E0F2-47E5-A338-816CC267AF60}" type="slidenum">
              <a:rPr lang="en-US" smtClean="0"/>
              <a:pPr/>
              <a:t>‹#›</a:t>
            </a:fld>
            <a:endParaRPr lang="en-US"/>
          </a:p>
        </p:txBody>
      </p:sp>
    </p:spTree>
    <p:extLst>
      <p:ext uri="{BB962C8B-B14F-4D97-AF65-F5344CB8AC3E}">
        <p14:creationId xmlns:p14="http://schemas.microsoft.com/office/powerpoint/2010/main" val="12982209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53241F-7ED4-45AC-844C-15DB0D5F9CCD}" type="datetimeFigureOut">
              <a:rPr lang="en-US" smtClean="0"/>
              <a:pPr/>
              <a:t>2/26/2025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73B8C3-A209-4A55-9261-22C2A02B3159}" type="slidenum">
              <a:rPr lang="en-US" smtClean="0"/>
              <a:pPr/>
              <a:t>‹#›</a:t>
            </a:fld>
            <a:endParaRPr lang="en-US"/>
          </a:p>
        </p:txBody>
      </p:sp>
    </p:spTree>
    <p:extLst>
      <p:ext uri="{BB962C8B-B14F-4D97-AF65-F5344CB8AC3E}">
        <p14:creationId xmlns:p14="http://schemas.microsoft.com/office/powerpoint/2010/main" val="670404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D73B8C3-A209-4A55-9261-22C2A02B3159}" type="slidenum">
              <a:rPr lang="en-US" smtClean="0"/>
              <a:pPr/>
              <a:t>1</a:t>
            </a:fld>
            <a:endParaRPr lang="en-US"/>
          </a:p>
        </p:txBody>
      </p:sp>
    </p:spTree>
    <p:extLst>
      <p:ext uri="{BB962C8B-B14F-4D97-AF65-F5344CB8AC3E}">
        <p14:creationId xmlns:p14="http://schemas.microsoft.com/office/powerpoint/2010/main" val="20102547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6" name="Picture 5" descr="bluemesh.jpg"/>
          <p:cNvPicPr>
            <a:picLocks noChangeAspect="1"/>
          </p:cNvPicPr>
          <p:nvPr userDrawn="1"/>
        </p:nvPicPr>
        <p:blipFill>
          <a:blip r:embed="rId2" cstate="print"/>
          <a:stretch>
            <a:fillRect/>
          </a:stretch>
        </p:blipFill>
        <p:spPr>
          <a:xfrm>
            <a:off x="-4057" y="1288"/>
            <a:ext cx="9148056" cy="5150355"/>
          </a:xfrm>
          <a:prstGeom prst="rect">
            <a:avLst/>
          </a:prstGeom>
        </p:spPr>
      </p:pic>
      <p:sp>
        <p:nvSpPr>
          <p:cNvPr id="2" name="Title 1"/>
          <p:cNvSpPr>
            <a:spLocks noGrp="1"/>
          </p:cNvSpPr>
          <p:nvPr>
            <p:ph type="ctrTitle"/>
          </p:nvPr>
        </p:nvSpPr>
        <p:spPr>
          <a:xfrm>
            <a:off x="685800" y="685800"/>
            <a:ext cx="7772400" cy="1371600"/>
          </a:xfrm>
        </p:spPr>
        <p:txBody>
          <a:bodyPr/>
          <a:lstStyle>
            <a:lvl1pPr algn="l">
              <a:defRPr sz="32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2402682"/>
            <a:ext cx="7772400" cy="740569"/>
          </a:xfrm>
        </p:spPr>
        <p:txBody>
          <a:bodyPr>
            <a:normAutofit/>
          </a:bodyPr>
          <a:lstStyle>
            <a:lvl1pPr marL="0" indent="0" algn="l">
              <a:buNone/>
              <a:defRPr sz="16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3" name="TextBox 12"/>
          <p:cNvSpPr txBox="1"/>
          <p:nvPr userDrawn="1"/>
        </p:nvSpPr>
        <p:spPr>
          <a:xfrm>
            <a:off x="7226408" y="4782522"/>
            <a:ext cx="1828800" cy="246221"/>
          </a:xfrm>
          <a:prstGeom prst="rect">
            <a:avLst/>
          </a:prstGeom>
          <a:noFill/>
        </p:spPr>
        <p:txBody>
          <a:bodyPr wrap="square" rtlCol="0">
            <a:spAutoFit/>
          </a:bodyPr>
          <a:lstStyle/>
          <a:p>
            <a:r>
              <a:rPr lang="en-US" sz="1000" dirty="0">
                <a:solidFill>
                  <a:schemeClr val="bg1"/>
                </a:solidFill>
                <a:latin typeface="Arial" pitchFamily="34" charset="0"/>
                <a:cs typeface="Arial" pitchFamily="34" charset="0"/>
              </a:rPr>
              <a:t>© 2010 The MathWorks, Inc.</a:t>
            </a:r>
          </a:p>
        </p:txBody>
      </p:sp>
      <p:sp>
        <p:nvSpPr>
          <p:cNvPr id="9" name="TextBox 8"/>
          <p:cNvSpPr txBox="1"/>
          <p:nvPr userDrawn="1"/>
        </p:nvSpPr>
        <p:spPr>
          <a:xfrm>
            <a:off x="123825" y="4781550"/>
            <a:ext cx="1524000" cy="261610"/>
          </a:xfrm>
          <a:prstGeom prst="rect">
            <a:avLst/>
          </a:prstGeom>
          <a:noFill/>
        </p:spPr>
        <p:txBody>
          <a:bodyPr wrap="square" rtlCol="0">
            <a:spAutoFit/>
          </a:bodyPr>
          <a:lstStyle/>
          <a:p>
            <a:pPr algn="l"/>
            <a:r>
              <a:rPr lang="en-US" sz="1100" b="0" spc="120" baseline="0" dirty="0">
                <a:solidFill>
                  <a:schemeClr val="bg1"/>
                </a:solidFill>
                <a:latin typeface="Arial" pitchFamily="34" charset="0"/>
                <a:cs typeface="Arial" pitchFamily="34" charset="0"/>
              </a:rPr>
              <a:t>CONFIDENTIAL</a:t>
            </a:r>
          </a:p>
        </p:txBody>
      </p:sp>
      <p:cxnSp>
        <p:nvCxnSpPr>
          <p:cNvPr id="10" name="Straight Connector 9"/>
          <p:cNvCxnSpPr/>
          <p:nvPr userDrawn="1"/>
        </p:nvCxnSpPr>
        <p:spPr>
          <a:xfrm>
            <a:off x="0" y="3306063"/>
            <a:ext cx="9144000" cy="0"/>
          </a:xfrm>
          <a:prstGeom prst="line">
            <a:avLst/>
          </a:prstGeom>
          <a:ln w="57150">
            <a:solidFill>
              <a:schemeClr val="bg1">
                <a:lumMod val="65000"/>
              </a:schemeClr>
            </a:solidFill>
          </a:ln>
        </p:spPr>
        <p:style>
          <a:lnRef idx="1">
            <a:schemeClr val="dk1"/>
          </a:lnRef>
          <a:fillRef idx="0">
            <a:schemeClr val="dk1"/>
          </a:fillRef>
          <a:effectRef idx="0">
            <a:schemeClr val="dk1"/>
          </a:effectRef>
          <a:fontRef idx="minor">
            <a:schemeClr val="tx1"/>
          </a:fontRef>
        </p:style>
      </p:cxnSp>
      <p:pic>
        <p:nvPicPr>
          <p:cNvPr id="11" name="Picture 10" descr="09_MW_logo_CMYK_REV.png"/>
          <p:cNvPicPr>
            <a:picLocks noChangeAspect="1"/>
          </p:cNvPicPr>
          <p:nvPr userDrawn="1"/>
        </p:nvPicPr>
        <p:blipFill>
          <a:blip r:embed="rId3" cstate="print"/>
          <a:stretch>
            <a:fillRect/>
          </a:stretch>
        </p:blipFill>
        <p:spPr>
          <a:xfrm>
            <a:off x="7686677" y="113567"/>
            <a:ext cx="1228725" cy="243662"/>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077200" cy="742950"/>
          </a:xfrm>
        </p:spPr>
        <p:txBody>
          <a:bodyPr/>
          <a:lstStyle>
            <a:lvl1pPr>
              <a:defRPr sz="2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200150"/>
            <a:ext cx="8077200" cy="3486150"/>
          </a:xfrm>
        </p:spPr>
        <p:txBody>
          <a:bodyPr/>
          <a:lstStyle>
            <a:lvl1pPr>
              <a:buSzPct val="75000"/>
              <a:defRPr sz="2400"/>
            </a:lvl1pPr>
            <a:lvl2pPr>
              <a:lnSpc>
                <a:spcPct val="105000"/>
              </a:lnSpc>
              <a:defRPr sz="2000"/>
            </a:lvl2pPr>
            <a:lvl3pPr>
              <a:lnSpc>
                <a:spcPct val="105000"/>
              </a:lnSpc>
              <a:buSzPct val="75000"/>
              <a:defRPr sz="1600"/>
            </a:lvl3pPr>
            <a:lvl4pPr>
              <a:lnSpc>
                <a:spcPct val="105000"/>
              </a:lnSpc>
              <a:defRPr/>
            </a:lvl4pPr>
            <a:lvl5pPr>
              <a:lnSpc>
                <a:spcPct val="105000"/>
              </a:lnSpc>
              <a:defRPr/>
            </a:lvl5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077200" cy="742950"/>
          </a:xfrm>
        </p:spPr>
        <p:txBody>
          <a:body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10" name="Title 1"/>
          <p:cNvSpPr>
            <a:spLocks noGrp="1"/>
          </p:cNvSpPr>
          <p:nvPr>
            <p:ph type="title"/>
          </p:nvPr>
        </p:nvSpPr>
        <p:spPr>
          <a:xfrm>
            <a:off x="457200" y="342900"/>
            <a:ext cx="7086600" cy="742950"/>
          </a:xfrm>
        </p:spPr>
        <p:txBody>
          <a:bodyPr anchor="t" anchorCtr="0"/>
          <a:lstStyle>
            <a:lvl1pPr algn="l">
              <a:defRPr sz="2800" b="1">
                <a:solidFill>
                  <a:schemeClr val="tx2"/>
                </a:solidFill>
              </a:defRPr>
            </a:lvl1pPr>
          </a:lstStyle>
          <a:p>
            <a:r>
              <a:rPr lang="en-US"/>
              <a:t>Click to edit Master title style</a:t>
            </a:r>
            <a:endParaRPr lang="en-US" dirty="0"/>
          </a:p>
        </p:txBody>
      </p:sp>
      <p:sp>
        <p:nvSpPr>
          <p:cNvPr id="11" name="Content Placeholder 2"/>
          <p:cNvSpPr>
            <a:spLocks noGrp="1"/>
          </p:cNvSpPr>
          <p:nvPr>
            <p:ph sz="half" idx="10" hasCustomPrompt="1"/>
          </p:nvPr>
        </p:nvSpPr>
        <p:spPr>
          <a:xfrm>
            <a:off x="457200" y="2114550"/>
            <a:ext cx="3810000" cy="2400300"/>
          </a:xfrm>
        </p:spPr>
        <p:txBody>
          <a:bodyPr/>
          <a:lstStyle>
            <a:lvl1pPr>
              <a:buClr>
                <a:srgbClr val="125687"/>
              </a:buClr>
              <a:buSzTx/>
              <a:defRPr sz="1800" baseline="0"/>
            </a:lvl1pPr>
            <a:lvl2pPr>
              <a:defRPr sz="1600"/>
            </a:lvl2pPr>
            <a:lvl3pPr>
              <a:buNone/>
              <a:defRPr sz="1600"/>
            </a:lvl3pPr>
            <a:lvl4pPr>
              <a:defRPr sz="1800"/>
            </a:lvl4pPr>
            <a:lvl5pPr>
              <a:defRPr sz="1800"/>
            </a:lvl5pPr>
            <a:lvl6pPr>
              <a:defRPr sz="1800"/>
            </a:lvl6pPr>
            <a:lvl7pPr>
              <a:defRPr sz="1800"/>
            </a:lvl7pPr>
            <a:lvl8pPr>
              <a:defRPr sz="1800"/>
            </a:lvl8pPr>
            <a:lvl9pPr>
              <a:defRPr sz="1800"/>
            </a:lvl9pPr>
          </a:lstStyle>
          <a:p>
            <a:pPr lvl="0">
              <a:buClr>
                <a:srgbClr val="125687"/>
              </a:buClr>
              <a:buSzTx/>
            </a:pPr>
            <a:r>
              <a:rPr lang="en-US" dirty="0"/>
              <a:t>Click to add b</a:t>
            </a:r>
            <a:r>
              <a:rPr lang="en-US" sz="1800" dirty="0">
                <a:solidFill>
                  <a:prstClr val="black"/>
                </a:solidFill>
              </a:rPr>
              <a:t>rief summary and benefits of feature (ideally three bullets)</a:t>
            </a:r>
          </a:p>
          <a:p>
            <a:pPr lvl="1"/>
            <a:r>
              <a:rPr lang="en-US" dirty="0"/>
              <a:t>Second level</a:t>
            </a:r>
          </a:p>
        </p:txBody>
      </p:sp>
      <p:sp>
        <p:nvSpPr>
          <p:cNvPr id="13" name="Text Placeholder 11"/>
          <p:cNvSpPr>
            <a:spLocks noGrp="1"/>
          </p:cNvSpPr>
          <p:nvPr>
            <p:ph type="body" sz="quarter" idx="11" hasCustomPrompt="1"/>
          </p:nvPr>
        </p:nvSpPr>
        <p:spPr>
          <a:xfrm>
            <a:off x="457200" y="1200150"/>
            <a:ext cx="3810000" cy="628650"/>
          </a:xfrm>
        </p:spPr>
        <p:txBody>
          <a:bodyPr anchor="t"/>
          <a:lstStyle>
            <a:lvl1pPr marL="0" indent="0" algn="l">
              <a:buNone/>
              <a:defRPr sz="2000" b="1" baseline="0"/>
            </a:lvl1pPr>
          </a:lstStyle>
          <a:p>
            <a:pPr lvl="0"/>
            <a:r>
              <a:rPr lang="en-US" dirty="0"/>
              <a:t>Click to add headline</a:t>
            </a:r>
            <a:r>
              <a:rPr lang="en-US" sz="2000" b="1" dirty="0">
                <a:solidFill>
                  <a:prstClr val="black"/>
                </a:solidFill>
              </a:rPr>
              <a:t> providing value of feature</a:t>
            </a:r>
            <a:endParaRPr lang="en-US" dirty="0"/>
          </a:p>
        </p:txBody>
      </p:sp>
      <p:sp>
        <p:nvSpPr>
          <p:cNvPr id="14" name="Text Placeholder 2"/>
          <p:cNvSpPr>
            <a:spLocks noGrp="1"/>
          </p:cNvSpPr>
          <p:nvPr>
            <p:ph type="body" sz="half" idx="12" hasCustomPrompt="1"/>
          </p:nvPr>
        </p:nvSpPr>
        <p:spPr>
          <a:xfrm>
            <a:off x="457203" y="4629150"/>
            <a:ext cx="4105275" cy="400050"/>
          </a:xfrm>
        </p:spPr>
        <p:txBody>
          <a:bodyPr anchor="b" anchorCtr="0"/>
          <a:lstStyle>
            <a:lvl1pPr marL="230188" indent="-228600">
              <a:buClrTx/>
              <a:buSzPct val="125000"/>
              <a:buFont typeface="Courier New" pitchFamily="49" charset="0"/>
              <a:buChar char="»"/>
              <a:defRPr sz="1600" b="0">
                <a:latin typeface="Courier New" pitchFamily="49" charset="0"/>
                <a:cs typeface="Courier New" pitchFamily="49" charset="0"/>
              </a:defRPr>
            </a:lvl1pPr>
          </a:lstStyle>
          <a:p>
            <a:pPr lvl="0"/>
            <a:r>
              <a:rPr lang="en-US" dirty="0"/>
              <a:t>Click to add </a:t>
            </a:r>
            <a:r>
              <a:rPr lang="en-US" sz="1600" dirty="0" err="1">
                <a:latin typeface="Courier New" pitchFamily="49" charset="0"/>
                <a:cs typeface="Courier New" pitchFamily="49" charset="0"/>
              </a:rPr>
              <a:t>product_demo_name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1435894"/>
            <a:ext cx="7772400" cy="1021556"/>
          </a:xfrm>
        </p:spPr>
        <p:txBody>
          <a:bodyPr anchor="t"/>
          <a:lstStyle>
            <a:lvl1pPr algn="ctr">
              <a:defRPr sz="3200" b="1" cap="none">
                <a:solidFill>
                  <a:schemeClr val="tx2"/>
                </a:solidFill>
              </a:defRPr>
            </a:lvl1pPr>
          </a:lstStyle>
          <a:p>
            <a:r>
              <a:rPr lang="en-US" dirty="0"/>
              <a:t>Click to edit Section Header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077200" cy="742950"/>
          </a:xfrm>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200152"/>
            <a:ext cx="3886200" cy="3486149"/>
          </a:xfrm>
        </p:spPr>
        <p:txBody>
          <a:bodyPr/>
          <a:lstStyle>
            <a:lvl1pPr>
              <a:defRPr sz="2400"/>
            </a:lvl1pPr>
            <a:lvl2pPr>
              <a:defRPr sz="20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648200" y="1200152"/>
            <a:ext cx="3886200" cy="3486149"/>
          </a:xfrm>
        </p:spPr>
        <p:txBody>
          <a:bodyPr/>
          <a:lstStyle>
            <a:lvl1pPr>
              <a:defRPr sz="2400"/>
            </a:lvl1pPr>
            <a:lvl2pPr>
              <a:defRPr sz="20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2900"/>
            <a:ext cx="8077200" cy="742950"/>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457200" y="1200150"/>
            <a:ext cx="8077200" cy="3486150"/>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pic>
        <p:nvPicPr>
          <p:cNvPr id="9" name="Picture 8" descr="logo647.png"/>
          <p:cNvPicPr>
            <a:picLocks noChangeAspect="1"/>
          </p:cNvPicPr>
          <p:nvPr/>
        </p:nvPicPr>
        <p:blipFill>
          <a:blip r:embed="rId9" cstate="print"/>
          <a:stretch>
            <a:fillRect/>
          </a:stretch>
        </p:blipFill>
        <p:spPr>
          <a:xfrm>
            <a:off x="7658467" y="23673"/>
            <a:ext cx="1324232" cy="360269"/>
          </a:xfrm>
          <a:prstGeom prst="rect">
            <a:avLst/>
          </a:prstGeom>
          <a:noFill/>
          <a:ln>
            <a:noFill/>
          </a:ln>
        </p:spPr>
      </p:pic>
      <p:cxnSp>
        <p:nvCxnSpPr>
          <p:cNvPr id="11" name="Straight Connector 11"/>
          <p:cNvCxnSpPr/>
          <p:nvPr/>
        </p:nvCxnSpPr>
        <p:spPr>
          <a:xfrm rot="10800000" flipV="1">
            <a:off x="228602" y="176522"/>
            <a:ext cx="7315198" cy="211601"/>
          </a:xfrm>
          <a:prstGeom prst="bentConnector3">
            <a:avLst>
              <a:gd name="adj1" fmla="val 99919"/>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8686800" y="4834219"/>
            <a:ext cx="457200" cy="285751"/>
          </a:xfrm>
          <a:prstGeom prst="rect">
            <a:avLst/>
          </a:prstGeom>
          <a:noFill/>
          <a:ln w="12700">
            <a:noFill/>
          </a:ln>
        </p:spPr>
        <p:txBody>
          <a:bodyPr wrap="square" anchor="ctr">
            <a:noAutofit/>
          </a:bodyPr>
          <a:lstStyle/>
          <a:p>
            <a:pPr algn="ctr"/>
            <a:fld id="{47FBD1EF-0801-4063-B668-C71608ACC70F}" type="slidenum">
              <a:rPr kumimoji="0" lang="en-US" sz="1200" b="1" i="0" u="none" strike="noStrike" kern="1200" cap="none" spc="0" normalizeH="0" baseline="0" noProof="0" smtClean="0">
                <a:ln>
                  <a:noFill/>
                </a:ln>
                <a:solidFill>
                  <a:schemeClr val="tx2"/>
                </a:solidFill>
                <a:effectLst/>
                <a:uLnTx/>
                <a:uFillTx/>
                <a:latin typeface="Arial" pitchFamily="34" charset="0"/>
                <a:ea typeface="+mn-ea"/>
                <a:cs typeface="Arial" pitchFamily="34" charset="0"/>
              </a:rPr>
              <a:pPr algn="ctr"/>
              <a:t>‹#›</a:t>
            </a:fld>
            <a:endParaRPr lang="en-US" sz="1200" b="1"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665" r:id="rId1"/>
    <p:sldLayoutId id="2147483650" r:id="rId2"/>
    <p:sldLayoutId id="2147483662" r:id="rId3"/>
    <p:sldLayoutId id="2147483659" r:id="rId4"/>
    <p:sldLayoutId id="2147483663" r:id="rId5"/>
    <p:sldLayoutId id="2147483651" r:id="rId6"/>
    <p:sldLayoutId id="2147483652" r:id="rId7"/>
  </p:sldLayoutIdLst>
  <p:hf hdr="0" ftr="0" dt="0"/>
  <p:txStyles>
    <p:titleStyle>
      <a:lvl1pPr algn="l" defTabSz="914400" rtl="0" eaLnBrk="1" latinLnBrk="0" hangingPunct="1">
        <a:spcBef>
          <a:spcPct val="0"/>
        </a:spcBef>
        <a:buNone/>
        <a:defRPr sz="2800" b="1" kern="1200">
          <a:solidFill>
            <a:schemeClr val="tx2"/>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chemeClr val="tx2"/>
        </a:buClr>
        <a:buSzPct val="75000"/>
        <a:buFont typeface="Wingdings" pitchFamily="2" charset="2"/>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Clr>
          <a:schemeClr val="tx2"/>
        </a:buClr>
        <a:buFont typeface="Arial" pitchFamily="34" charset="0"/>
        <a:buChar char="–"/>
        <a:defRPr sz="20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tx2"/>
        </a:buClr>
        <a:buSzPct val="75000"/>
        <a:buFont typeface="Wingdings" pitchFamily="2" charset="2"/>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chemeClr val="tx2"/>
        </a:buClr>
        <a:buFont typeface="Arial" pitchFamily="34" charset="0"/>
        <a:buChar char="»"/>
        <a:defRPr sz="14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2.mathworks.cn/en/videos/innovative-practices-of-model-based-design-in-the-development-of-automotive-thermal-management-systems-1720181443558.html?s_tid=srchtitle_videos_main_1_%25E4%25B8%259C%25E6%2598%258E%25E5%25AE%258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D4F68389-EB0F-3406-1863-FE2C9AE4FD57}"/>
              </a:ext>
            </a:extLst>
          </p:cNvPr>
          <p:cNvPicPr>
            <a:picLocks noChangeAspect="1"/>
          </p:cNvPicPr>
          <p:nvPr/>
        </p:nvPicPr>
        <p:blipFill>
          <a:blip r:embed="rId3"/>
          <a:stretch>
            <a:fillRect/>
          </a:stretch>
        </p:blipFill>
        <p:spPr>
          <a:xfrm>
            <a:off x="5243935" y="742950"/>
            <a:ext cx="3625815" cy="1962869"/>
          </a:xfrm>
          <a:prstGeom prst="rect">
            <a:avLst/>
          </a:prstGeom>
        </p:spPr>
      </p:pic>
      <p:sp>
        <p:nvSpPr>
          <p:cNvPr id="3" name="Content Placeholder 2"/>
          <p:cNvSpPr>
            <a:spLocks noGrp="1"/>
          </p:cNvSpPr>
          <p:nvPr>
            <p:ph idx="1"/>
          </p:nvPr>
        </p:nvSpPr>
        <p:spPr>
          <a:xfrm>
            <a:off x="152400" y="786186"/>
            <a:ext cx="5110000" cy="3837841"/>
          </a:xfrm>
        </p:spPr>
        <p:txBody>
          <a:bodyPr/>
          <a:lstStyle/>
          <a:p>
            <a:pPr marL="0" lvl="0" indent="0">
              <a:spcBef>
                <a:spcPts val="0"/>
              </a:spcBef>
              <a:buClrTx/>
              <a:buSzTx/>
              <a:buNone/>
            </a:pPr>
            <a:r>
              <a:rPr lang="en-US" sz="1600" b="1" dirty="0">
                <a:solidFill>
                  <a:srgbClr val="125687"/>
                </a:solidFill>
                <a:latin typeface="Arial"/>
                <a:cs typeface="+mn-cs"/>
              </a:rPr>
              <a:t>Challenge</a:t>
            </a:r>
          </a:p>
          <a:p>
            <a:pPr marL="0" indent="0">
              <a:spcBef>
                <a:spcPts val="180"/>
              </a:spcBef>
              <a:buClr>
                <a:srgbClr val="215083"/>
              </a:buClr>
              <a:buSzTx/>
              <a:buNone/>
            </a:pPr>
            <a:r>
              <a:rPr lang="en-US" altLang="zh-CN" sz="1400" dirty="0"/>
              <a:t>Increasingly complex functions and continuously rising energy-saving requirements have brought new challenges to the development of vehicle thermal management systems. The rapid growth of new energy vehicles is accelerating the iteration of thermal management control software.</a:t>
            </a:r>
            <a:endParaRPr lang="en-US" sz="1400" dirty="0"/>
          </a:p>
          <a:p>
            <a:pPr marL="0" lvl="0" indent="0">
              <a:spcBef>
                <a:spcPts val="648"/>
              </a:spcBef>
              <a:buClr>
                <a:srgbClr val="215083"/>
              </a:buClr>
              <a:buSzTx/>
              <a:buNone/>
            </a:pPr>
            <a:r>
              <a:rPr lang="en-US" sz="1600" b="1" dirty="0">
                <a:solidFill>
                  <a:srgbClr val="125687"/>
                </a:solidFill>
                <a:latin typeface="Arial"/>
                <a:cs typeface="+mn-cs"/>
              </a:rPr>
              <a:t>Solution</a:t>
            </a:r>
          </a:p>
          <a:p>
            <a:pPr marL="0" indent="0">
              <a:buNone/>
            </a:pPr>
            <a:r>
              <a:rPr lang="en-US" altLang="zh-CN" sz="1400" dirty="0"/>
              <a:t>Based on the Simulink platform, build thermal physical systems and control algorithms to simulate and validate the system solution as early as possible, and use Embedded Coder to automatically generate code from the control algorithm model.</a:t>
            </a:r>
          </a:p>
          <a:p>
            <a:pPr marL="0" indent="0">
              <a:buNone/>
            </a:pPr>
            <a:r>
              <a:rPr lang="en-US" sz="1600" b="1" dirty="0">
                <a:solidFill>
                  <a:srgbClr val="125687"/>
                </a:solidFill>
                <a:latin typeface="Arial"/>
                <a:cs typeface="+mn-cs"/>
              </a:rPr>
              <a:t>Results</a:t>
            </a:r>
          </a:p>
          <a:p>
            <a:pPr marL="339725" lvl="1" indent="-225425">
              <a:lnSpc>
                <a:spcPct val="100000"/>
              </a:lnSpc>
              <a:spcBef>
                <a:spcPts val="180"/>
              </a:spcBef>
              <a:buClr>
                <a:srgbClr val="125687"/>
              </a:buClr>
              <a:buFont typeface="Wingdings" pitchFamily="2" charset="2"/>
              <a:buChar char="§"/>
            </a:pPr>
            <a:r>
              <a:rPr lang="en-US" altLang="zh-CN" sz="1400" dirty="0">
                <a:solidFill>
                  <a:prstClr val="black"/>
                </a:solidFill>
                <a:latin typeface="Arial"/>
                <a:cs typeface="Times New Roman" pitchFamily="18" charset="0"/>
              </a:rPr>
              <a:t>Simulation accelerates complex system analysis and control algorithm development. </a:t>
            </a:r>
          </a:p>
          <a:p>
            <a:pPr marL="339725" lvl="1" indent="-225425">
              <a:lnSpc>
                <a:spcPct val="100000"/>
              </a:lnSpc>
              <a:spcBef>
                <a:spcPts val="180"/>
              </a:spcBef>
              <a:buClr>
                <a:srgbClr val="125687"/>
              </a:buClr>
              <a:buFont typeface="Wingdings" pitchFamily="2" charset="2"/>
              <a:buChar char="§"/>
            </a:pPr>
            <a:r>
              <a:rPr lang="en-US" altLang="zh-CN" sz="1400" dirty="0">
                <a:solidFill>
                  <a:prstClr val="black"/>
                </a:solidFill>
                <a:latin typeface="Arial"/>
                <a:cs typeface="Times New Roman" pitchFamily="18" charset="0"/>
              </a:rPr>
              <a:t>Simulink graphical model development facilitates collaborative design among multiple people.</a:t>
            </a:r>
            <a:endParaRPr lang="en-US" sz="1400" dirty="0">
              <a:solidFill>
                <a:prstClr val="black"/>
              </a:solidFill>
              <a:latin typeface="Arial"/>
              <a:cs typeface="Times New Roman" pitchFamily="18" charset="0"/>
            </a:endParaRPr>
          </a:p>
          <a:p>
            <a:pPr marL="339725" lvl="1" indent="-225425">
              <a:lnSpc>
                <a:spcPct val="100000"/>
              </a:lnSpc>
              <a:spcBef>
                <a:spcPts val="180"/>
              </a:spcBef>
              <a:buClr>
                <a:srgbClr val="125687"/>
              </a:buClr>
              <a:buFont typeface="Wingdings" pitchFamily="2" charset="2"/>
              <a:buChar char="§"/>
            </a:pPr>
            <a:endParaRPr lang="en-US" sz="1400" dirty="0">
              <a:solidFill>
                <a:prstClr val="black"/>
              </a:solidFill>
              <a:latin typeface="Arial"/>
              <a:cs typeface="Times New Roman" pitchFamily="18" charset="0"/>
            </a:endParaRPr>
          </a:p>
          <a:p>
            <a:pPr marL="339725" lvl="1" indent="-225425">
              <a:lnSpc>
                <a:spcPct val="100000"/>
              </a:lnSpc>
              <a:spcBef>
                <a:spcPts val="180"/>
              </a:spcBef>
              <a:buClr>
                <a:srgbClr val="125687"/>
              </a:buClr>
              <a:buFont typeface="Wingdings" pitchFamily="2" charset="2"/>
              <a:buChar char="§"/>
            </a:pPr>
            <a:endParaRPr lang="en-US" sz="1400" dirty="0"/>
          </a:p>
          <a:p>
            <a:pPr marL="339725" lvl="1" indent="-225425">
              <a:lnSpc>
                <a:spcPct val="100000"/>
              </a:lnSpc>
              <a:spcBef>
                <a:spcPts val="180"/>
              </a:spcBef>
              <a:buClr>
                <a:srgbClr val="125687"/>
              </a:buClr>
              <a:buFont typeface="Wingdings" pitchFamily="2" charset="2"/>
              <a:buChar char="§"/>
            </a:pPr>
            <a:endParaRPr lang="en-US" sz="1400" dirty="0"/>
          </a:p>
          <a:p>
            <a:pPr marL="339725" lvl="1" indent="-225425">
              <a:lnSpc>
                <a:spcPct val="100000"/>
              </a:lnSpc>
              <a:spcBef>
                <a:spcPts val="180"/>
              </a:spcBef>
              <a:buClr>
                <a:srgbClr val="125687"/>
              </a:buClr>
              <a:buFont typeface="Wingdings" pitchFamily="2" charset="2"/>
              <a:buChar char="§"/>
            </a:pPr>
            <a:endParaRPr lang="en-US" sz="1400" dirty="0">
              <a:solidFill>
                <a:prstClr val="black"/>
              </a:solidFill>
              <a:latin typeface="Arial"/>
              <a:cs typeface="Times New Roman" pitchFamily="18" charset="0"/>
            </a:endParaRPr>
          </a:p>
          <a:p>
            <a:endParaRPr lang="en-US" dirty="0"/>
          </a:p>
        </p:txBody>
      </p:sp>
      <p:sp>
        <p:nvSpPr>
          <p:cNvPr id="7" name="Rectangle 6"/>
          <p:cNvSpPr/>
          <p:nvPr/>
        </p:nvSpPr>
        <p:spPr>
          <a:xfrm>
            <a:off x="5105400" y="2952750"/>
            <a:ext cx="3886200" cy="1954381"/>
          </a:xfrm>
          <a:prstGeom prst="rect">
            <a:avLst/>
          </a:prstGeom>
          <a:solidFill>
            <a:schemeClr val="bg1">
              <a:lumMod val="85000"/>
            </a:schemeClr>
          </a:solidFill>
        </p:spPr>
        <p:txBody>
          <a:bodyPr wrap="square">
            <a:spAutoFit/>
          </a:bodyPr>
          <a:lstStyle/>
          <a:p>
            <a:r>
              <a:rPr lang="en-US" altLang="zh-CN" sz="1100" i="1" dirty="0">
                <a:solidFill>
                  <a:schemeClr val="tx2"/>
                </a:solidFill>
              </a:rPr>
              <a:t>“For the development of vehicle thermal management systems, we adhere to the philosophy of ‘ensuring comfort while keeping the compressor operating within the COP range to achieve energy savings,’ to better serve our customers. MATLAB and Simulink simulation tools help us understand the physical behavior of the thermal management system and the effectiveness of control strategies, as well as explore new optimized control schemes. This enables us to rapidly iterate design parameters and explore the design space.”</a:t>
            </a:r>
          </a:p>
          <a:p>
            <a:r>
              <a:rPr lang="en-US" altLang="zh-CN" sz="1100" i="1" dirty="0">
                <a:solidFill>
                  <a:schemeClr val="tx2"/>
                </a:solidFill>
              </a:rPr>
              <a:t>— </a:t>
            </a:r>
            <a:r>
              <a:rPr lang="en-US" altLang="zh-CN" sz="1000" i="1" dirty="0">
                <a:solidFill>
                  <a:schemeClr val="tx2"/>
                </a:solidFill>
                <a:ea typeface="Arial Unicode MS" pitchFamily="34" charset="-128"/>
              </a:rPr>
              <a:t>Dong </a:t>
            </a:r>
            <a:r>
              <a:rPr lang="en-US" altLang="zh-CN" sz="1000" i="1" dirty="0" err="1">
                <a:solidFill>
                  <a:schemeClr val="tx2"/>
                </a:solidFill>
                <a:ea typeface="Arial Unicode MS" pitchFamily="34" charset="-128"/>
              </a:rPr>
              <a:t>Minghong</a:t>
            </a:r>
            <a:r>
              <a:rPr lang="en-US" altLang="zh-CN" sz="1000" i="1" dirty="0">
                <a:solidFill>
                  <a:schemeClr val="tx2"/>
                </a:solidFill>
                <a:ea typeface="Arial Unicode MS" pitchFamily="34" charset="-128"/>
              </a:rPr>
              <a:t>, Chongqing </a:t>
            </a:r>
            <a:r>
              <a:rPr lang="en-US" altLang="zh-CN" sz="1000" i="1" dirty="0" err="1">
                <a:solidFill>
                  <a:schemeClr val="tx2"/>
                </a:solidFill>
                <a:ea typeface="Arial Unicode MS" pitchFamily="34" charset="-128"/>
              </a:rPr>
              <a:t>Chaoli</a:t>
            </a:r>
            <a:r>
              <a:rPr lang="en-US" altLang="zh-CN" sz="1000" i="1" dirty="0">
                <a:solidFill>
                  <a:schemeClr val="tx2"/>
                </a:solidFill>
                <a:ea typeface="Arial Unicode MS" pitchFamily="34" charset="-128"/>
              </a:rPr>
              <a:t> Electric Co., Ltd.</a:t>
            </a:r>
          </a:p>
        </p:txBody>
      </p:sp>
      <p:sp>
        <p:nvSpPr>
          <p:cNvPr id="13" name="Text Box 22"/>
          <p:cNvSpPr txBox="1">
            <a:spLocks noChangeArrowheads="1"/>
          </p:cNvSpPr>
          <p:nvPr/>
        </p:nvSpPr>
        <p:spPr bwMode="auto">
          <a:xfrm>
            <a:off x="5172020" y="2589691"/>
            <a:ext cx="3976697" cy="230832"/>
          </a:xfrm>
          <a:prstGeom prst="rect">
            <a:avLst/>
          </a:prstGeom>
          <a:noFill/>
          <a:ln w="9525">
            <a:noFill/>
            <a:miter lim="800000"/>
            <a:headEnd/>
            <a:tailEnd/>
          </a:ln>
        </p:spPr>
        <p:txBody>
          <a:bodyPr wrap="square" lIns="0" tIns="91440" rIns="0" bIns="0">
            <a:spAutoFit/>
          </a:bodyPr>
          <a:lstStyle/>
          <a:p>
            <a:r>
              <a:rPr lang="en-US" altLang="zh-CN" sz="900" b="1" dirty="0">
                <a:solidFill>
                  <a:schemeClr val="tx2"/>
                </a:solidFill>
              </a:rPr>
              <a:t>Model-Based Design of vehicle thermal management control software.</a:t>
            </a:r>
            <a:endParaRPr lang="en-US" sz="900" b="1" dirty="0">
              <a:solidFill>
                <a:schemeClr val="tx2"/>
              </a:solidFill>
            </a:endParaRPr>
          </a:p>
        </p:txBody>
      </p:sp>
      <p:sp>
        <p:nvSpPr>
          <p:cNvPr id="8" name="文本框 7">
            <a:hlinkClick r:id="rId4"/>
            <a:extLst>
              <a:ext uri="{FF2B5EF4-FFF2-40B4-BE49-F238E27FC236}">
                <a16:creationId xmlns:a16="http://schemas.microsoft.com/office/drawing/2014/main" id="{94FE7948-29DA-B461-514C-A68674B3C530}"/>
              </a:ext>
            </a:extLst>
          </p:cNvPr>
          <p:cNvSpPr txBox="1"/>
          <p:nvPr/>
        </p:nvSpPr>
        <p:spPr>
          <a:xfrm>
            <a:off x="270486" y="4842697"/>
            <a:ext cx="3234714" cy="369332"/>
          </a:xfrm>
          <a:prstGeom prst="rect">
            <a:avLst/>
          </a:prstGeom>
          <a:noFill/>
        </p:spPr>
        <p:txBody>
          <a:bodyPr wrap="square" rtlCol="0">
            <a:spAutoFit/>
          </a:bodyPr>
          <a:lstStyle/>
          <a:p>
            <a:pPr>
              <a:defRPr/>
            </a:pPr>
            <a:r>
              <a:rPr lang="en-US" altLang="zh-CN" sz="800" b="0" i="0" dirty="0">
                <a:solidFill>
                  <a:srgbClr val="0000FF"/>
                </a:solidFill>
                <a:effectLst/>
                <a:latin typeface="Arial" panose="020B0604020202020204" pitchFamily="34" charset="0"/>
              </a:rPr>
              <a:t>&gt;&gt; Link to customer speech at MATLAB EXPO China (in Chinese)</a:t>
            </a:r>
            <a:endParaRPr lang="en-US" altLang="zh-CN" sz="1000" b="0" i="0" kern="1200" dirty="0">
              <a:solidFill>
                <a:schemeClr val="tx1"/>
              </a:solidFill>
              <a:effectLst/>
              <a:latin typeface="+mn-lt"/>
              <a:ea typeface="+mn-ea"/>
              <a:cs typeface="+mn-cs"/>
            </a:endParaRPr>
          </a:p>
          <a:p>
            <a:pPr>
              <a:defRPr/>
            </a:pPr>
            <a:endParaRPr lang="zh-CN" altLang="en-US" sz="1000" b="1" dirty="0">
              <a:solidFill>
                <a:schemeClr val="tx2"/>
              </a:solidFill>
            </a:endParaRPr>
          </a:p>
        </p:txBody>
      </p:sp>
      <p:sp>
        <p:nvSpPr>
          <p:cNvPr id="2" name="Title 1"/>
          <p:cNvSpPr>
            <a:spLocks noGrp="1"/>
          </p:cNvSpPr>
          <p:nvPr>
            <p:ph type="title"/>
          </p:nvPr>
        </p:nvSpPr>
        <p:spPr>
          <a:xfrm>
            <a:off x="228600" y="133350"/>
            <a:ext cx="6858000" cy="742950"/>
          </a:xfrm>
        </p:spPr>
        <p:txBody>
          <a:bodyPr/>
          <a:lstStyle/>
          <a:p>
            <a:r>
              <a:rPr lang="en-US" altLang="zh-CN" sz="1600" dirty="0">
                <a:solidFill>
                  <a:srgbClr val="125687"/>
                </a:solidFill>
                <a:latin typeface="Arial"/>
                <a:ea typeface="+mn-ea"/>
                <a:cs typeface="+mn-cs"/>
              </a:rPr>
              <a:t>MBD Empowers the Vehicle Thermal Management </a:t>
            </a:r>
            <a:br>
              <a:rPr lang="en-US" altLang="zh-CN" sz="1600" dirty="0">
                <a:solidFill>
                  <a:srgbClr val="125687"/>
                </a:solidFill>
                <a:latin typeface="Arial"/>
                <a:ea typeface="+mn-ea"/>
                <a:cs typeface="+mn-cs"/>
              </a:rPr>
            </a:br>
            <a:r>
              <a:rPr lang="en-US" altLang="zh-CN" sz="1600" dirty="0">
                <a:solidFill>
                  <a:srgbClr val="125687"/>
                </a:solidFill>
                <a:latin typeface="Arial"/>
                <a:ea typeface="+mn-ea"/>
                <a:cs typeface="+mn-cs"/>
              </a:rPr>
              <a:t>System with Control Algorithm Design and Software Implementation</a:t>
            </a:r>
            <a:endParaRPr lang="en-US" sz="2000" dirty="0"/>
          </a:p>
        </p:txBody>
      </p:sp>
    </p:spTree>
    <p:extLst>
      <p:ext uri="{BB962C8B-B14F-4D97-AF65-F5344CB8AC3E}">
        <p14:creationId xmlns:p14="http://schemas.microsoft.com/office/powerpoint/2010/main" val="3744067120"/>
      </p:ext>
    </p:extLst>
  </p:cSld>
  <p:clrMapOvr>
    <a:masterClrMapping/>
  </p:clrMapOvr>
</p:sld>
</file>

<file path=ppt/theme/theme1.xml><?xml version="1.0" encoding="utf-8"?>
<a:theme xmlns:a="http://schemas.openxmlformats.org/drawingml/2006/main" name="PPT template redesign_v9_confidential">
  <a:themeElements>
    <a:clrScheme name="TMW_PPT">
      <a:dk1>
        <a:sysClr val="windowText" lastClr="000000"/>
      </a:dk1>
      <a:lt1>
        <a:sysClr val="window" lastClr="FFFFFF"/>
      </a:lt1>
      <a:dk2>
        <a:srgbClr val="125687"/>
      </a:dk2>
      <a:lt2>
        <a:srgbClr val="EEECE1"/>
      </a:lt2>
      <a:accent1>
        <a:srgbClr val="95B3D7"/>
      </a:accent1>
      <a:accent2>
        <a:srgbClr val="781414"/>
      </a:accent2>
      <a:accent3>
        <a:srgbClr val="697819"/>
      </a:accent3>
      <a:accent4>
        <a:srgbClr val="D27809"/>
      </a:accent4>
      <a:accent5>
        <a:srgbClr val="BFBFBF"/>
      </a:accent5>
      <a:accent6>
        <a:srgbClr val="E5DD9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b="1" dirty="0" smtClean="0">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5">
              <a:lumMod val="75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lcf76f155ced4ddcb4097134ff3c332f xmlns="d1d7ef45-c390-40d0-9ac2-c5feab5b9f39">
      <Terms xmlns="http://schemas.microsoft.com/office/infopath/2007/PartnerControls"/>
    </lcf76f155ced4ddcb4097134ff3c332f>
    <TaxCatchAll xmlns="19f94994-4311-4823-a682-47492cb9e3e3" xsi:nil="true"/>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9E201FE54135D4698989586FE55486D" ma:contentTypeVersion="21" ma:contentTypeDescription="Create a new document." ma:contentTypeScope="" ma:versionID="5466fa5458c6190525743f878dd4fa1f">
  <xsd:schema xmlns:xsd="http://www.w3.org/2001/XMLSchema" xmlns:xs="http://www.w3.org/2001/XMLSchema" xmlns:p="http://schemas.microsoft.com/office/2006/metadata/properties" xmlns:ns1="http://schemas.microsoft.com/sharepoint/v3" xmlns:ns2="d1d7ef45-c390-40d0-9ac2-c5feab5b9f39" xmlns:ns3="19f94994-4311-4823-a682-47492cb9e3e3" targetNamespace="http://schemas.microsoft.com/office/2006/metadata/properties" ma:root="true" ma:fieldsID="3c5bcb9d916deb33c5cd281c347559e6" ns1:_="" ns2:_="" ns3:_="">
    <xsd:import namespace="http://schemas.microsoft.com/sharepoint/v3"/>
    <xsd:import namespace="d1d7ef45-c390-40d0-9ac2-c5feab5b9f39"/>
    <xsd:import namespace="19f94994-4311-4823-a682-47492cb9e3e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1:_ip_UnifiedCompliancePolicyProperties" minOccurs="0"/>
                <xsd:element ref="ns1:_ip_UnifiedCompliancePolicyUIAction"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d7ef45-c390-40d0-9ac2-c5feab5b9f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c2fbcc8-9673-4dab-87c4-578ccfafc19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f94994-4311-4823-a682-47492cb9e3e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3782cf2d-0c7e-4ff1-a1db-b4d157ce0b53}" ma:internalName="TaxCatchAll" ma:showField="CatchAllData" ma:web="19f94994-4311-4823-a682-47492cb9e3e3">
      <xsd:complexType>
        <xsd:complexContent>
          <xsd:extension base="dms:MultiChoiceLookup">
            <xsd:sequence>
              <xsd:element name="Value" type="dms:Lookup" maxOccurs="unbounded" minOccurs="0" nillable="true"/>
            </xsd:sequence>
          </xsd:extension>
        </xsd:complexContent>
      </xsd:complex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8D9EA4-EC56-410E-AD9B-F3F7B13FB414}">
  <ds:schemaRefs>
    <ds:schemaRef ds:uri="http://schemas.microsoft.com/sharepoint/v4"/>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cad99463-52be-4286-b123-ef744a62d08a"/>
    <ds:schemaRef ds:uri="http://schemas.microsoft.com/sharepoint/v3"/>
    <ds:schemaRef ds:uri="27dc4e14-fc7b-4bae-98a7-61b8205a7566"/>
    <ds:schemaRef ds:uri="http://www.w3.org/XML/1998/namespace"/>
    <ds:schemaRef ds:uri="http://purl.org/dc/dcmitype/"/>
    <ds:schemaRef ds:uri="158112af-3c72-4eaa-89f4-3d76a77cf970"/>
    <ds:schemaRef ds:uri="97e0b274-df21-4cf6-a624-a8a62f791bd1"/>
    <ds:schemaRef ds:uri="d1d7ef45-c390-40d0-9ac2-c5feab5b9f39"/>
    <ds:schemaRef ds:uri="19f94994-4311-4823-a682-47492cb9e3e3"/>
  </ds:schemaRefs>
</ds:datastoreItem>
</file>

<file path=customXml/itemProps2.xml><?xml version="1.0" encoding="utf-8"?>
<ds:datastoreItem xmlns:ds="http://schemas.openxmlformats.org/officeDocument/2006/customXml" ds:itemID="{A27AA0D1-6877-4130-8338-9953EC45E0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1d7ef45-c390-40d0-9ac2-c5feab5b9f39"/>
    <ds:schemaRef ds:uri="19f94994-4311-4823-a682-47492cb9e3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0EDCA90-1837-4CE9-9C4A-B5CE66A5EA0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template redesign_v9_confidential</Template>
  <TotalTime>2786</TotalTime>
  <Words>235</Words>
  <Application>Microsoft Office PowerPoint</Application>
  <PresentationFormat>On-screen Show (16:9)</PresentationFormat>
  <Paragraphs>16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Unicode MS</vt:lpstr>
      <vt:lpstr>Calibri</vt:lpstr>
      <vt:lpstr>Courier New</vt:lpstr>
      <vt:lpstr>Wingdings</vt:lpstr>
      <vt:lpstr>PPT template redesign_v9_confidential</vt:lpstr>
      <vt:lpstr>MBD Empowers the Vehicle Thermal Management  System with Control Algorithm Design and Software Implementation</vt:lpstr>
    </vt:vector>
  </TitlesOfParts>
  <Company>The MathWorks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Chris Roth</dc:creator>
  <dc:description>Summary slide template June 2021</dc:description>
  <cp:lastModifiedBy>Katy Mastrocola</cp:lastModifiedBy>
  <cp:revision>173</cp:revision>
  <dcterms:created xsi:type="dcterms:W3CDTF">2010-10-27T16:54:39Z</dcterms:created>
  <dcterms:modified xsi:type="dcterms:W3CDTF">2025-02-26T15:56:18Z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0x01010089E201FE54135D4698989586FE55486D</vt:lpwstr>
  </property>
  <property fmtid="{D5CDD505-2E9C-101B-9397-08002B2CF9AE}" pid="4" name="_dlc_DocIdItemGuid">
    <vt:lpwstr>e89bb120-a3dd-4042-aef0-fb223ddee2db</vt:lpwstr>
  </property>
  <property fmtid="{D5CDD505-2E9C-101B-9397-08002B2CF9AE}" pid="5" name="MediaServiceImageTags">
    <vt:lpwstr/>
  </property>
</Properties>
</file>